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4"/>
  </p:notesMasterIdLst>
  <p:sldIdLst>
    <p:sldId id="289" r:id="rId3"/>
    <p:sldId id="256" r:id="rId4"/>
    <p:sldId id="258" r:id="rId5"/>
    <p:sldId id="286" r:id="rId6"/>
    <p:sldId id="288" r:id="rId7"/>
    <p:sldId id="259" r:id="rId8"/>
    <p:sldId id="263" r:id="rId9"/>
    <p:sldId id="260" r:id="rId10"/>
    <p:sldId id="280" r:id="rId11"/>
    <p:sldId id="281" r:id="rId12"/>
    <p:sldId id="261" r:id="rId13"/>
    <p:sldId id="279" r:id="rId14"/>
    <p:sldId id="282" r:id="rId15"/>
    <p:sldId id="266" r:id="rId16"/>
    <p:sldId id="268" r:id="rId17"/>
    <p:sldId id="283" r:id="rId18"/>
    <p:sldId id="265" r:id="rId19"/>
    <p:sldId id="267" r:id="rId20"/>
    <p:sldId id="284" r:id="rId21"/>
    <p:sldId id="272" r:id="rId22"/>
    <p:sldId id="269" r:id="rId23"/>
    <p:sldId id="270" r:id="rId24"/>
    <p:sldId id="271" r:id="rId25"/>
    <p:sldId id="287" r:id="rId26"/>
    <p:sldId id="285" r:id="rId27"/>
    <p:sldId id="274" r:id="rId28"/>
    <p:sldId id="275" r:id="rId29"/>
    <p:sldId id="276" r:id="rId30"/>
    <p:sldId id="277" r:id="rId31"/>
    <p:sldId id="278" r:id="rId32"/>
    <p:sldId id="290" r:id="rId33"/>
  </p:sldIdLst>
  <p:sldSz cx="9144000" cy="6858000" type="screen4x3"/>
  <p:notesSz cx="6858000" cy="9144000"/>
  <p:embeddedFontLst>
    <p:embeddedFont>
      <p:font typeface="Vrinda" panose="020B0604020202020204" charset="0"/>
      <p:regular r:id="rId35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NikoshBAN" panose="02000000000000000000" pitchFamily="2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698" autoAdjust="0"/>
  </p:normalViewPr>
  <p:slideViewPr>
    <p:cSldViewPr>
      <p:cViewPr varScale="1">
        <p:scale>
          <a:sx n="67" d="100"/>
          <a:sy n="67" d="100"/>
        </p:scale>
        <p:origin x="147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20" Type="http://schemas.openxmlformats.org/officeDocument/2006/relationships/slide" Target="slides/slide18.xml"/><Relationship Id="rId41" Type="http://schemas.openxmlformats.org/officeDocument/2006/relationships/font" Target="fonts/font7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05138A-B431-40C9-A102-ED9DB7BC9227}" type="datetimeFigureOut">
              <a:rPr lang="en-US" smtClean="0"/>
              <a:t>8/9/2016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27D894-648C-4222-AE27-A5049DF8A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894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শিক্ষকের</a:t>
            </a:r>
            <a:r>
              <a:rPr lang="bn-BD" baseline="0" dirty="0" smtClean="0"/>
              <a:t> </a:t>
            </a:r>
            <a:r>
              <a:rPr kumimoji="0" lang="bn-BD" sz="32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ভিডি ও আইকোনের উপর ক্লিক করতে হবে । ভিডিওটি দেখে বাংলাদেশের অস্থিত্ত্ব  এবং সৃষ্টি সম্পর্কে জানাতে পারবে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শিক্ষার্থীদের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পূর্ব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জ্ঞান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যাচাই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7D894-648C-4222-AE27-A5049DF8AC4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10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বাংলাদেশের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জনসংখ্যায়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নারী-পুরুষ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এবং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শিশু</a:t>
            </a:r>
            <a:r>
              <a:rPr lang="en-US" baseline="0" dirty="0" smtClean="0"/>
              <a:t> ও </a:t>
            </a:r>
            <a:r>
              <a:rPr lang="en-US" baseline="0" dirty="0" err="1" smtClean="0"/>
              <a:t>কিশোর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কিশোরী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মিলিয়ে</a:t>
            </a:r>
            <a:r>
              <a:rPr lang="en-US" baseline="0" dirty="0" smtClean="0"/>
              <a:t> ১৬ </a:t>
            </a:r>
            <a:r>
              <a:rPr lang="en-US" baseline="0" dirty="0" err="1" smtClean="0"/>
              <a:t>কোটি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মানুষের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বাস</a:t>
            </a:r>
            <a:r>
              <a:rPr lang="en-US" baseline="0" dirty="0" smtClean="0"/>
              <a:t> ।</a:t>
            </a:r>
          </a:p>
          <a:p>
            <a:r>
              <a:rPr lang="en-US" baseline="0" dirty="0" err="1" smtClean="0"/>
              <a:t>শিক্ষক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সামান্য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আলোচনার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মাধ্যমে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বুঝায়ে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দিতে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পারেন</a:t>
            </a:r>
            <a:r>
              <a:rPr lang="en-US" baseline="0" dirty="0" smtClean="0"/>
              <a:t>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7D894-648C-4222-AE27-A5049DF8AC4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44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শিক্ষক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তার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ক্লাসের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সময়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অনুযায়ী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একক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কাজ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দেওয়ার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আগে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সময়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নির্ধারণ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করে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দিয়ে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তারপর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নিজ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নিজ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খাতায়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লিখতে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বলা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যেতে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পারে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।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7D894-648C-4222-AE27-A5049DF8AC4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57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="0" dirty="0" smtClean="0"/>
              <a:t>এই</a:t>
            </a:r>
            <a:r>
              <a:rPr lang="bn-BD" b="0" baseline="0" dirty="0" smtClean="0"/>
              <a:t> স্লাইডটা  উপ্সথাপনের সময় </a:t>
            </a:r>
            <a:r>
              <a:rPr kumimoji="0" lang="bn-BD" sz="18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NikoshBAN"/>
              </a:rPr>
              <a:t>বাংলাদেশের </a:t>
            </a:r>
            <a:r>
              <a:rPr kumimoji="0" lang="bn-IN" sz="18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NikoshBAN"/>
              </a:rPr>
              <a:t> নি</a:t>
            </a:r>
            <a:r>
              <a:rPr kumimoji="0" lang="bn-BD" sz="18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NikoshBAN"/>
              </a:rPr>
              <a:t>র্দি</a:t>
            </a:r>
            <a:r>
              <a:rPr kumimoji="0" lang="bn-IN" sz="18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NikoshBAN"/>
              </a:rPr>
              <a:t>ষ্ট আয়তন আছে</a:t>
            </a:r>
            <a:r>
              <a:rPr kumimoji="0" lang="bn-BD" sz="18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NikoshBAN"/>
              </a:rPr>
              <a:t> বুঝানোর  জন্য শিক্ষকের  দু-বার ক্লিক করা লাগবে।</a:t>
            </a:r>
            <a:endParaRPr kumimoji="0" lang="en-US" sz="1800" b="0" i="0" u="none" strike="noStrike" kern="1200" cap="none" spc="0" normalizeH="0" baseline="0" noProof="0" dirty="0" smtClean="0">
              <a:ln>
                <a:solidFill>
                  <a:srgbClr val="00B050"/>
                </a:solidFill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NikoshB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NikoshBAN"/>
              </a:rPr>
              <a:t>বাংলাদেশের</a:t>
            </a:r>
            <a:r>
              <a:rPr kumimoji="0" lang="en-US" sz="18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NikoshBAN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NikoshBAN"/>
              </a:rPr>
              <a:t>বাহিরে</a:t>
            </a:r>
            <a:r>
              <a:rPr kumimoji="0" lang="en-US" sz="18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NikoshBAN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NikoshBAN"/>
              </a:rPr>
              <a:t>কোন</a:t>
            </a:r>
            <a:r>
              <a:rPr kumimoji="0" lang="en-US" sz="18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NikoshBAN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NikoshBAN"/>
              </a:rPr>
              <a:t>দেশ</a:t>
            </a:r>
            <a:r>
              <a:rPr kumimoji="0" lang="en-US" sz="18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NikoshBAN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NikoshBAN"/>
              </a:rPr>
              <a:t>বা</a:t>
            </a:r>
            <a:r>
              <a:rPr kumimoji="0" lang="en-US" sz="18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NikoshBAN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NikoshBAN"/>
              </a:rPr>
              <a:t>কি</a:t>
            </a:r>
            <a:r>
              <a:rPr kumimoji="0" lang="en-US" sz="18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NikoshBAN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NikoshBAN"/>
              </a:rPr>
              <a:t>দ্বারা</a:t>
            </a:r>
            <a:r>
              <a:rPr kumimoji="0" lang="en-US" sz="18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NikoshBAN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NikoshBAN"/>
              </a:rPr>
              <a:t>ঘিরে</a:t>
            </a:r>
            <a:r>
              <a:rPr kumimoji="0" lang="en-US" sz="18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NikoshBAN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NikoshBAN"/>
              </a:rPr>
              <a:t>আছে</a:t>
            </a:r>
            <a:r>
              <a:rPr kumimoji="0" lang="en-US" sz="18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NikoshBAN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NikoshBAN"/>
              </a:rPr>
              <a:t>সেটা</a:t>
            </a:r>
            <a:r>
              <a:rPr kumimoji="0" lang="en-US" sz="18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NikoshBAN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NikoshBAN"/>
              </a:rPr>
              <a:t>দেখানো</a:t>
            </a:r>
            <a:r>
              <a:rPr kumimoji="0" lang="en-US" sz="18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NikoshBAN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NikoshBAN"/>
              </a:rPr>
              <a:t>হয়েছে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algn="ctr"/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7D894-648C-4222-AE27-A5049DF8AC4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6476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800" b="1" dirty="0" err="1" smtClean="0"/>
              <a:t>আমাদের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দেশে</a:t>
            </a:r>
            <a:r>
              <a:rPr lang="en-US" sz="1800" b="1" baseline="0" dirty="0" smtClean="0"/>
              <a:t> </a:t>
            </a:r>
            <a:r>
              <a:rPr lang="en-US" sz="1800" b="1" baseline="0" dirty="0" err="1" smtClean="0"/>
              <a:t>সার্বভৌমত্ব</a:t>
            </a:r>
            <a:r>
              <a:rPr lang="en-US" sz="1800" b="1" baseline="0" dirty="0" smtClean="0"/>
              <a:t> </a:t>
            </a:r>
            <a:r>
              <a:rPr lang="en-US" sz="1800" b="1" baseline="0" dirty="0" err="1" smtClean="0"/>
              <a:t>কারা</a:t>
            </a:r>
            <a:r>
              <a:rPr lang="en-US" sz="1800" b="1" baseline="0" dirty="0" smtClean="0"/>
              <a:t> </a:t>
            </a:r>
            <a:r>
              <a:rPr lang="en-US" sz="1800" b="1" baseline="0" dirty="0" err="1" smtClean="0"/>
              <a:t>রক্ষা</a:t>
            </a:r>
            <a:r>
              <a:rPr lang="en-US" sz="1800" b="1" baseline="0" dirty="0" smtClean="0"/>
              <a:t> </a:t>
            </a:r>
            <a:r>
              <a:rPr lang="en-US" sz="1800" b="1" baseline="0" dirty="0" err="1" smtClean="0"/>
              <a:t>করেন</a:t>
            </a:r>
            <a:r>
              <a:rPr lang="en-US" sz="1800" b="1" baseline="0" dirty="0" smtClean="0"/>
              <a:t> </a:t>
            </a:r>
            <a:r>
              <a:rPr lang="en-US" sz="1800" b="1" baseline="0" dirty="0" err="1" smtClean="0"/>
              <a:t>তাদের</a:t>
            </a:r>
            <a:r>
              <a:rPr lang="en-US" sz="1800" b="1" baseline="0" dirty="0" smtClean="0"/>
              <a:t> </a:t>
            </a:r>
            <a:r>
              <a:rPr lang="en-US" sz="1800" b="1" baseline="0" dirty="0" err="1" smtClean="0"/>
              <a:t>চিত্র</a:t>
            </a:r>
            <a:r>
              <a:rPr lang="en-US" sz="1800" b="1" baseline="0" dirty="0" smtClean="0"/>
              <a:t> </a:t>
            </a:r>
            <a:r>
              <a:rPr lang="en-US" sz="1800" b="1" baseline="0" dirty="0" err="1" smtClean="0"/>
              <a:t>গুলি</a:t>
            </a:r>
            <a:r>
              <a:rPr lang="en-US" sz="1800" b="1" baseline="0" dirty="0" smtClean="0"/>
              <a:t> </a:t>
            </a:r>
            <a:r>
              <a:rPr lang="en-US" sz="1800" b="1" baseline="0" dirty="0" err="1" smtClean="0"/>
              <a:t>দখানো</a:t>
            </a:r>
            <a:r>
              <a:rPr lang="en-US" sz="1800" b="1" baseline="0" dirty="0" smtClean="0"/>
              <a:t> </a:t>
            </a:r>
            <a:r>
              <a:rPr lang="en-US" sz="1800" b="1" baseline="0" dirty="0" err="1" smtClean="0"/>
              <a:t>হয়েছে</a:t>
            </a:r>
            <a:r>
              <a:rPr lang="en-US" sz="1800" b="1" baseline="0" dirty="0" smtClean="0"/>
              <a:t>।</a:t>
            </a:r>
          </a:p>
          <a:p>
            <a:pPr algn="ctr"/>
            <a:r>
              <a:rPr lang="bn-BD" sz="1800" b="1" dirty="0" smtClean="0"/>
              <a:t>শিক্ষক</a:t>
            </a:r>
            <a:r>
              <a:rPr lang="bn-BD" sz="1800" b="1" baseline="0" dirty="0" smtClean="0"/>
              <a:t> </a:t>
            </a:r>
            <a:r>
              <a:rPr kumimoji="0" lang="bn-BD" sz="1800" b="1" i="0" u="none" strike="noStrike" kern="120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সার্বভৌমত্ব কি ছাত্রদের একটি  একটি করে  চিত্র দেখিয়ে বুঝাতে পারেন।</a:t>
            </a:r>
            <a:r>
              <a:rPr kumimoji="0" lang="en-US" sz="1800" b="1" i="0" u="none" strike="noStrike" kern="120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kumimoji="0" lang="en-US" sz="1800" b="1" i="0" u="none" strike="noStrike" kern="120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</a:br>
            <a:endParaRPr lang="en-US" sz="1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7D894-648C-4222-AE27-A5049DF8AC4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423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ক দল প্রশ্ন উত্তর করবে ছেলেরা এবং খ দল” প্রশ্নের উত্তর করবে মেয়েরা।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আমি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দুইটা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দলে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ভাগ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করেছি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শিক্ষক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ইচ্ছা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করলে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শিক্ষার্থী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অনুযায়ী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চারটা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বা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পাচটা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রুপে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ভাগ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করে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দিতে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পারেন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।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7D894-648C-4222-AE27-A5049DF8AC4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617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মূল্যায়নের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সময়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শিক্ষক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বিভিন্ন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পদ্ধতি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ব্যবহার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করতে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পারেন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।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7D894-648C-4222-AE27-A5049DF8AC4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040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মূল্যায়নের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সময়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শিক্ষক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বিভিন্ন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পদ্ধতি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ব্যবহার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করতে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পারেন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।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7D894-648C-4222-AE27-A5049DF8AC4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4425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B33E0-1846-4FFC-A616-7C4C4C616AC1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197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bn-BD" dirty="0" smtClean="0"/>
              <a:t>শিক্ষক</a:t>
            </a:r>
            <a:r>
              <a:rPr lang="bn-BD" baseline="0" dirty="0" smtClean="0"/>
              <a:t> একটি দেশের মানচিত্র এবং নিজ জেলার ম্যনচিত্রের সাথে তুলনা করে পূর্ব জ্ঞান যাচাই করতে পারেন।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7D894-648C-4222-AE27-A5049DF8AC4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89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bn-BD" dirty="0" smtClean="0"/>
              <a:t>শিক্ষক</a:t>
            </a:r>
            <a:r>
              <a:rPr lang="bn-BD" baseline="0" dirty="0" smtClean="0"/>
              <a:t> এই ছবিগুলো দেখিয়ে </a:t>
            </a:r>
            <a:r>
              <a:rPr lang="en-US" baseline="0" dirty="0" err="1" smtClean="0"/>
              <a:t>আলোচনার</a:t>
            </a:r>
            <a:r>
              <a:rPr lang="en-US" baseline="0" dirty="0" smtClean="0"/>
              <a:t> </a:t>
            </a:r>
            <a:r>
              <a:rPr lang="bn-BD" baseline="0" dirty="0" smtClean="0"/>
              <a:t> মাধ্যমে</a:t>
            </a:r>
            <a:r>
              <a:rPr lang="en-US" baseline="0" dirty="0" smtClean="0"/>
              <a:t> </a:t>
            </a:r>
            <a:r>
              <a:rPr lang="bn-BD" baseline="0" dirty="0" smtClean="0"/>
              <a:t>পাঠ শিরোনাম ঘোষণা কর</a:t>
            </a:r>
            <a:r>
              <a:rPr lang="en-US" baseline="0" dirty="0" err="1" smtClean="0"/>
              <a:t>বেন</a:t>
            </a:r>
            <a:r>
              <a:rPr lang="en-US" baseline="0" dirty="0" smtClean="0"/>
              <a:t>।</a:t>
            </a:r>
            <a:r>
              <a:rPr lang="bn-BD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7D894-648C-4222-AE27-A5049DF8AC4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679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শিক্ষক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শ্রেণী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কক্ষে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পাঠ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দেওয়ার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সময়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শিক্ষক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শিখনফল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হাইড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করে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রাখতে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পারে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,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আবার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ইচ্ছে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করলে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দেখাতে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পারেন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7D894-648C-4222-AE27-A5049DF8AC4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3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en-US" dirty="0" err="1" smtClean="0"/>
              <a:t>মুক্তিযুদ্ধ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অর্জন</a:t>
            </a:r>
            <a:r>
              <a:rPr lang="en-US" baseline="0" dirty="0" smtClean="0"/>
              <a:t> </a:t>
            </a:r>
            <a:r>
              <a:rPr kumimoji="0" lang="bn-BD" sz="2800" b="1" i="0" u="none" strike="noStrike" kern="120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১৯৭১ সালে ৭ই মার্চ</a:t>
            </a:r>
            <a:r>
              <a:rPr kumimoji="0" lang="en-US" sz="2800" b="1" i="0" u="none" strike="noStrike" kern="120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জাতির</a:t>
            </a:r>
            <a:r>
              <a:rPr kumimoji="0" lang="en-US" sz="2800" b="1" i="0" u="none" strike="noStrike" kern="120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জনক</a:t>
            </a:r>
            <a:r>
              <a:rPr kumimoji="0" lang="bn-BD" sz="2800" b="1" i="0" u="none" strike="noStrike" kern="120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বঙ্গবন্ধু</a:t>
            </a:r>
            <a:r>
              <a:rPr kumimoji="0" lang="en-US" sz="2800" b="1" i="0" u="none" strike="noStrike" kern="120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র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দিক</a:t>
            </a:r>
            <a:r>
              <a:rPr kumimoji="0" lang="bn-BD" sz="2800" b="1" i="0" u="none" strike="noStrike" kern="120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নির্দেশনা মূলক বক্তব্যের মধ্যে দিয়ে  মুক্তিযুদ্ধ  শুরু হয়</a:t>
            </a:r>
            <a:r>
              <a:rPr kumimoji="0" lang="en-US" sz="2800" b="1" i="0" u="none" strike="noStrike" kern="120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।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বাস্তব</a:t>
            </a:r>
            <a:r>
              <a:rPr kumimoji="0" lang="en-US" sz="2800" b="1" i="0" u="none" strike="noStrike" kern="120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চিত্র</a:t>
            </a:r>
            <a:r>
              <a:rPr kumimoji="0" lang="en-US" sz="2800" b="1" i="0" u="none" strike="noStrike" kern="120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দিয়ে</a:t>
            </a:r>
            <a:r>
              <a:rPr kumimoji="0" lang="en-US" sz="2800" b="1" i="0" u="none" strike="noStrike" kern="120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শিক্ষার্থীদের</a:t>
            </a:r>
            <a:r>
              <a:rPr kumimoji="0" lang="en-US" sz="2800" b="1" i="0" u="none" strike="noStrike" kern="120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বুঝান</a:t>
            </a:r>
            <a:r>
              <a:rPr kumimoji="0" lang="en-US" sz="2800" b="1" i="0" u="none" strike="noStrike" kern="120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হয়েছে</a:t>
            </a:r>
            <a:r>
              <a:rPr kumimoji="0" lang="en-US" sz="2800" b="1" i="0" u="none" strike="noStrike" kern="120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।</a:t>
            </a:r>
          </a:p>
          <a:p>
            <a:r>
              <a:rPr lang="en-US" baseline="0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7D894-648C-4222-AE27-A5049DF8AC4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59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অস্থায়ি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মুজিবনগর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সরকারের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বাস্তব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চিত্রের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মাধ্যনে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ফুটিয়ে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তোলা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হয়েছে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7D894-648C-4222-AE27-A5049DF8AC4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368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en-US" b="0" dirty="0" err="1" smtClean="0"/>
              <a:t>শিক্ষক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চিত্রগুলির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মাধ্যমে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মুক্তিযুদ্ধো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এবং</a:t>
            </a:r>
            <a:r>
              <a:rPr lang="en-US" b="0" baseline="0" dirty="0" smtClean="0"/>
              <a:t>  </a:t>
            </a:r>
            <a:r>
              <a:rPr lang="en-US" b="0" baseline="0" dirty="0" err="1" smtClean="0"/>
              <a:t>বাংলার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আবাল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বৃদ্ধ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সবার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সাহায্যের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মাধ্যমে</a:t>
            </a:r>
            <a:r>
              <a:rPr lang="en-US" b="0" baseline="0" dirty="0" smtClean="0"/>
              <a:t>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en-US" b="0" baseline="0" dirty="0" smtClean="0"/>
              <a:t> </a:t>
            </a:r>
            <a:r>
              <a:rPr kumimoji="0" lang="bn-BD" sz="32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দীর্ঘ নয় মাস ব্যাপী রক্তক্ষয়ী সংগ্রামের মধ্যে দিয়ে বাংলাদেশ স্বাধীনতা অর্জন ক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রা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করেছে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সেটা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শিক্ষার্থীদের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অবগত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করার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জন্য</a:t>
            </a:r>
            <a:r>
              <a:rPr kumimoji="0" lang="en-US" sz="3200" b="0" i="0" u="none" strike="noStrike" kern="1200" cap="none" spc="0" normalizeH="0" baseline="0" noProof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।</a:t>
            </a:r>
            <a:endParaRPr kumimoji="0" lang="en-US" sz="3200" b="0" i="0" u="none" strike="noStrike" kern="1200" cap="none" spc="0" normalizeH="0" baseline="0" noProof="0" dirty="0" smtClean="0">
              <a:ln>
                <a:solidFill>
                  <a:srgbClr val="00B050"/>
                </a:solidFill>
              </a:ln>
              <a:solidFill>
                <a:srgbClr val="002060"/>
              </a:solidFill>
              <a:effectLst/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7D894-648C-4222-AE27-A5049DF8AC4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87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bn-BD" dirty="0" smtClean="0"/>
              <a:t>রাষ্ট্রের</a:t>
            </a:r>
            <a:r>
              <a:rPr lang="bn-BD" baseline="0" dirty="0" smtClean="0"/>
              <a:t> কয়টি উপাদান ও কি কি  সেই সম্পর্কে শিক্ষক স্লাইডগুলি দেখিয়ে বুঝাতে পারেন।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7D894-648C-4222-AE27-A5049DF8AC4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683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bn-BD" b="1" dirty="0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bn-BD" b="1" baseline="0" dirty="0" smtClean="0">
                <a:latin typeface="NikoshBAN" pitchFamily="2" charset="0"/>
                <a:cs typeface="NikoshBAN" pitchFamily="2" charset="0"/>
              </a:rPr>
              <a:t> চিত্র দেখিয়ে রাষ্ট্রের উপাদানের ভিতর জনসমষ্টির গুরুত্ব  বুঝাতে পারেন।</a:t>
            </a:r>
            <a:r>
              <a:rPr kumimoji="0" lang="bn-BD" sz="2800" b="1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solidFill>
                  <a:srgbClr val="002060"/>
                </a:solidFill>
              </a:ln>
              <a:solidFill>
                <a:srgbClr val="00B0F0"/>
              </a:solidFill>
              <a:effectLst/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  <a:p>
            <a:pPr algn="ctr"/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7D894-648C-4222-AE27-A5049DF8AC4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76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147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04800"/>
            <a:ext cx="32766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108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059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04800"/>
            <a:ext cx="32766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128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04800"/>
            <a:ext cx="3276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948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04800"/>
            <a:ext cx="32766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741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8083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178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4018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04800"/>
            <a:ext cx="32766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5053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637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7950" y="457200"/>
            <a:ext cx="6861994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0851" y="869110"/>
            <a:ext cx="8467233" cy="550528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2154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8/9/2016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4089" y="6400800"/>
            <a:ext cx="2895600" cy="2889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00B050"/>
                </a:solidFill>
              </a:defRPr>
            </a:lvl1pPr>
          </a:lstStyle>
          <a:p>
            <a:r>
              <a:rPr lang="en-US" dirty="0" smtClean="0"/>
              <a:t>nargisara1@gmail.com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20210" y="6349037"/>
            <a:ext cx="2965518" cy="4468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7" y="6267282"/>
            <a:ext cx="595312" cy="5286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1" name="Action Button: Beginning 20">
            <a:hlinkClick r:id="" action="ppaction://hlinkshowjump?jump=firstslide" highlightClick="1"/>
          </p:cNvPr>
          <p:cNvSpPr/>
          <p:nvPr userDrawn="1"/>
        </p:nvSpPr>
        <p:spPr>
          <a:xfrm>
            <a:off x="8623532" y="6443269"/>
            <a:ext cx="446710" cy="266714"/>
          </a:xfrm>
          <a:prstGeom prst="actionButtonBeginning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2" name="Action Button: End 21">
            <a:hlinkClick r:id="" action="ppaction://hlinkshowjump?jump=lastslide" highlightClick="1"/>
          </p:cNvPr>
          <p:cNvSpPr/>
          <p:nvPr userDrawn="1"/>
        </p:nvSpPr>
        <p:spPr>
          <a:xfrm>
            <a:off x="7135795" y="6425739"/>
            <a:ext cx="521208" cy="305764"/>
          </a:xfrm>
          <a:prstGeom prst="actionButtonEnd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ction Button: Forward or Next 22">
            <a:hlinkClick r:id="" action="ppaction://hlinkshowjump?jump=nextslide" highlightClick="1"/>
          </p:cNvPr>
          <p:cNvSpPr/>
          <p:nvPr userDrawn="1"/>
        </p:nvSpPr>
        <p:spPr>
          <a:xfrm>
            <a:off x="7657003" y="6439565"/>
            <a:ext cx="425882" cy="280699"/>
          </a:xfrm>
          <a:prstGeom prst="actionButtonForwardNex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ction Button: Back or Previous 23">
            <a:hlinkClick r:id="" action="ppaction://hlinkshowjump?jump=previousslide" highlightClick="1"/>
          </p:cNvPr>
          <p:cNvSpPr/>
          <p:nvPr userDrawn="1"/>
        </p:nvSpPr>
        <p:spPr>
          <a:xfrm>
            <a:off x="8102324" y="6425739"/>
            <a:ext cx="521208" cy="284244"/>
          </a:xfrm>
          <a:prstGeom prst="actionButtonBackPrevious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67" y="42041"/>
            <a:ext cx="476250" cy="476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24177" y="42041"/>
            <a:ext cx="527816" cy="5278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6256" y="913638"/>
            <a:ext cx="3664744" cy="2286762"/>
          </a:xfrm>
          <a:prstGeom prst="rect">
            <a:avLst/>
          </a:prstGeom>
          <a:ln w="38100">
            <a:solidFill>
              <a:srgbClr val="7030A0"/>
            </a:solidFill>
            <a:prstDash val="sysDot"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0" y="6356349"/>
            <a:ext cx="4191000" cy="4082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0070C0"/>
                </a:solidFill>
              </a:defRPr>
            </a:lvl1pPr>
          </a:lstStyle>
          <a:p>
            <a:r>
              <a:rPr lang="en-US" dirty="0" err="1" smtClean="0"/>
              <a:t>Mst</a:t>
            </a:r>
            <a:r>
              <a:rPr lang="en-US" dirty="0" smtClean="0"/>
              <a:t>. </a:t>
            </a:r>
            <a:r>
              <a:rPr lang="en-US" dirty="0" err="1" smtClean="0"/>
              <a:t>Nargis</a:t>
            </a:r>
            <a:r>
              <a:rPr lang="en-US" dirty="0" smtClean="0"/>
              <a:t> </a:t>
            </a:r>
            <a:r>
              <a:rPr lang="en-US" dirty="0" err="1" smtClean="0"/>
              <a:t>ara</a:t>
            </a:r>
            <a:r>
              <a:rPr lang="en-US" dirty="0" smtClean="0"/>
              <a:t>  </a:t>
            </a:r>
            <a:r>
              <a:rPr lang="en-US" dirty="0" err="1" smtClean="0"/>
              <a:t>jadukhali</a:t>
            </a:r>
            <a:r>
              <a:rPr lang="en-US" dirty="0" smtClean="0"/>
              <a:t> school and college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430554" cy="3813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23838"/>
            <a:ext cx="442912" cy="4138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0" name="Picture 19">
            <a:hlinkClick r:id="" action="ppaction://hlinkshowjump?jump=endshow"/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41" y="37277"/>
            <a:ext cx="531754" cy="5317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Action Button: Home 20">
            <a:hlinkClick r:id="" action="ppaction://hlinkshowjump?jump=firstslide" highlightClick="1"/>
          </p:cNvPr>
          <p:cNvSpPr/>
          <p:nvPr userDrawn="1"/>
        </p:nvSpPr>
        <p:spPr>
          <a:xfrm>
            <a:off x="8502887" y="37277"/>
            <a:ext cx="521208" cy="531754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Action Button: End 21">
            <a:hlinkClick r:id="" action="ppaction://hlinkshowjump?jump=lastslide" highlightClick="1"/>
          </p:cNvPr>
          <p:cNvSpPr/>
          <p:nvPr userDrawn="1"/>
        </p:nvSpPr>
        <p:spPr>
          <a:xfrm>
            <a:off x="8490424" y="6437372"/>
            <a:ext cx="464329" cy="327226"/>
          </a:xfrm>
          <a:prstGeom prst="actionButtonEn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3" name="Action Button: Beginning 22">
            <a:hlinkClick r:id="" action="ppaction://hlinkshowjump?jump=firstslide" highlightClick="1"/>
          </p:cNvPr>
          <p:cNvSpPr/>
          <p:nvPr userDrawn="1"/>
        </p:nvSpPr>
        <p:spPr>
          <a:xfrm>
            <a:off x="8006890" y="6437373"/>
            <a:ext cx="476792" cy="327226"/>
          </a:xfrm>
          <a:prstGeom prst="actionButtonBeginning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Action Button: Forward or Next 23">
            <a:hlinkClick r:id="" action="ppaction://hlinkshowjump?jump=nextslide" highlightClick="1"/>
          </p:cNvPr>
          <p:cNvSpPr/>
          <p:nvPr userDrawn="1"/>
        </p:nvSpPr>
        <p:spPr>
          <a:xfrm>
            <a:off x="7506818" y="6437373"/>
            <a:ext cx="500072" cy="300337"/>
          </a:xfrm>
          <a:prstGeom prst="actionButtonForwardNex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5" name="Action Button: Back or Previous 24">
            <a:hlinkClick r:id="" action="ppaction://hlinkshowjump?jump=previousslide" highlightClick="1"/>
          </p:cNvPr>
          <p:cNvSpPr/>
          <p:nvPr userDrawn="1"/>
        </p:nvSpPr>
        <p:spPr>
          <a:xfrm>
            <a:off x="7068668" y="6437372"/>
            <a:ext cx="432816" cy="300339"/>
          </a:xfrm>
          <a:prstGeom prst="actionButtonBackPrevious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381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56.png"/><Relationship Id="rId7" Type="http://schemas.openxmlformats.org/officeDocument/2006/relationships/image" Target="../media/image6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10" Type="http://schemas.openxmlformats.org/officeDocument/2006/relationships/image" Target="../media/image63.png"/><Relationship Id="rId4" Type="http://schemas.openxmlformats.org/officeDocument/2006/relationships/image" Target="../media/image57.jpg"/><Relationship Id="rId9" Type="http://schemas.openxmlformats.org/officeDocument/2006/relationships/image" Target="../media/image62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g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nargisara1@gmail.com" TargetMode="Externa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9089" y="2191407"/>
            <a:ext cx="8001000" cy="1815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bn-BD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শিক্ষকবৃন্দের শ্রে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ণি</a:t>
            </a:r>
            <a:r>
              <a:rPr lang="bn-BD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কক্ষে পাঠ দেওয়ার সুবিধার্থে স্লাইডের নিচে প্রয়োজনমত পরামর্শ দেওয়া হয়েছ অর্থাৎ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slide notes </a:t>
            </a:r>
            <a:r>
              <a:rPr lang="bn-BD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দেওয়া হয়েছে</a:t>
            </a:r>
            <a:r>
              <a:rPr lang="bn-BD" sz="28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en-US" sz="28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শিক্ষকমন্ডলী </a:t>
            </a:r>
            <a:r>
              <a:rPr lang="bn-BD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পাঠটি</a:t>
            </a:r>
            <a:r>
              <a:rPr lang="bn-BD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উপস্থাপনের </a:t>
            </a:r>
            <a:r>
              <a:rPr lang="bn-BD" sz="28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পূ</a:t>
            </a:r>
            <a:r>
              <a:rPr lang="en-US" sz="28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র্বে</a:t>
            </a:r>
            <a:r>
              <a:rPr lang="en-US" sz="28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সংশ্লিষ্ট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পাঠের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সাথে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মিলিয়ে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নিতে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অনুরোধ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হলো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bn-BD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F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bn-BD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দিয়ে উপস্থাপনা করতে হবে।</a:t>
            </a:r>
            <a:endParaRPr lang="en-US" sz="44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7917" y="533400"/>
            <a:ext cx="77040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n-BD" sz="2800" b="1" u="sng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এই স্লাইডটি সম্মানিত শিক্ষক মন্ডলীর জন্য</a:t>
            </a:r>
            <a:r>
              <a:rPr lang="en-US" sz="2800" b="1" u="sng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bn-BD" sz="2800" b="1" u="sng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তাই স্লাইডটি হাইড করে রাখা হল।</a:t>
            </a:r>
          </a:p>
          <a:p>
            <a:pPr lvl="0"/>
            <a:endParaRPr lang="en-US" sz="2800" b="1" dirty="0"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9089" y="4609063"/>
            <a:ext cx="8001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bn-BD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পাশাপাশি আপনার নিজস্ব চিন্তা-চেতনা কনটেন্টকে আরো বেশী </a:t>
            </a:r>
            <a:r>
              <a:rPr lang="bn-BD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ফলপ্র</a:t>
            </a:r>
            <a:r>
              <a:rPr lang="en-US" sz="32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সূ</a:t>
            </a:r>
            <a:r>
              <a:rPr lang="bn-BD" sz="32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করতে পারবেন বলে আশা করি...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84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09" y="914400"/>
            <a:ext cx="6238891" cy="4191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5105400"/>
            <a:ext cx="807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4"/>
              </a:buBlip>
            </a:pPr>
            <a:r>
              <a:rPr lang="bn-BD" sz="2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১৯৭১ সালের ১০ এপ্রিল মেহেরপুর জেলার মুজিবনগরে বাংলাদেশের প্রথম সরকার গঠন করা হয়।</a:t>
            </a:r>
            <a:endParaRPr lang="en-US" sz="2800" b="1" cap="all" dirty="0">
              <a:ln w="9000" cmpd="sng">
                <a:solidFill>
                  <a:srgbClr val="00206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56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00177"/>
            <a:ext cx="6858000" cy="4481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990600" y="5257800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Blip>
                <a:blip r:embed="rId3"/>
              </a:buBlip>
            </a:pPr>
            <a:r>
              <a:rPr lang="bn-BD" sz="2800" b="1" dirty="0" smtClean="0">
                <a:ln>
                  <a:solidFill>
                    <a:srgbClr val="00B05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বঙ্গবন্ধুকে রাষ্ট্রপতি করে সরকার গঠন করা হয়।</a:t>
            </a:r>
            <a:endParaRPr lang="en-US" sz="2800" b="1" dirty="0">
              <a:ln>
                <a:solidFill>
                  <a:srgbClr val="00B050"/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6871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3755449" cy="33527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066800"/>
            <a:ext cx="4068763" cy="3352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4137" y="4724400"/>
            <a:ext cx="7484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Blip>
                <a:blip r:embed="rId5"/>
              </a:buBlip>
            </a:pPr>
            <a:r>
              <a:rPr lang="bn-BD" sz="32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দীর্ঘ নয় মাসব্যাপী রক্তক্ষয়ী সংগ্রামের মধ্যে দিয়ে বাংলাদেশ স্বাধীনতা অর্জন করে।</a:t>
            </a:r>
            <a:endParaRPr lang="en-US" sz="3200" b="1" dirty="0">
              <a:ln>
                <a:solidFill>
                  <a:srgbClr val="00B050"/>
                </a:solidFill>
              </a:ln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48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33400" y="4724400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bn-BD" sz="2800" b="1" dirty="0" smtClean="0">
                <a:ln>
                  <a:solidFill>
                    <a:srgbClr val="00B0F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বাংলাদেশ বিশ্বের মানচিত্রে  একটি স্বাধীন সার্বভৌম রাষ্ট্র হিসেবে আত্মপ্রকাশ ঘটে।</a:t>
            </a:r>
            <a:endParaRPr lang="en-US" sz="2800" b="1" dirty="0">
              <a:ln>
                <a:solidFill>
                  <a:srgbClr val="00B0F0"/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9" y="1143000"/>
            <a:ext cx="3348859" cy="3200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6" name="TextBox 5"/>
          <p:cNvSpPr txBox="1"/>
          <p:nvPr/>
        </p:nvSpPr>
        <p:spPr>
          <a:xfrm>
            <a:off x="2091559" y="377353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b="1" u="sng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পৃর্থিবী ও বাংলাদেশের মানচিত্র</a:t>
            </a:r>
            <a:endParaRPr lang="en-US" sz="3200" b="1" u="sng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0800387"/>
              </p:ext>
            </p:extLst>
          </p:nvPr>
        </p:nvGraphicFramePr>
        <p:xfrm>
          <a:off x="4568059" y="1066800"/>
          <a:ext cx="3245874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5" name="Bitmap Image" r:id="rId5" imgW="2647800" imgH="2362320" progId="Paint.Picture">
                  <p:embed/>
                </p:oleObj>
              </mc:Choice>
              <mc:Fallback>
                <p:oleObj name="Bitmap Image" r:id="rId5" imgW="2647800" imgH="23623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68059" y="1066800"/>
                        <a:ext cx="3245874" cy="342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41733"/>
              </p:ext>
            </p:extLst>
          </p:nvPr>
        </p:nvGraphicFramePr>
        <p:xfrm>
          <a:off x="5105400" y="3429000"/>
          <a:ext cx="20828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/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493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13" y="762566"/>
            <a:ext cx="3865199" cy="27495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3" y="842903"/>
            <a:ext cx="3633787" cy="26939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03239"/>
            <a:ext cx="3779837" cy="27305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4" y="3803240"/>
            <a:ext cx="3632648" cy="27305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43560" y="1585900"/>
            <a:ext cx="14927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n-BD" sz="2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নির্দিষ্ট ভূখন্ড</a:t>
            </a:r>
            <a:endParaRPr lang="en-US" sz="28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28320" y="4809947"/>
            <a:ext cx="971741" cy="523220"/>
          </a:xfrm>
          <a:prstGeom prst="rect">
            <a:avLst/>
          </a:prstGeom>
          <a:solidFill>
            <a:srgbClr val="7030A0"/>
          </a:solidFill>
          <a:effectLst>
            <a:glow rad="139700">
              <a:schemeClr val="accent2">
                <a:satMod val="175000"/>
                <a:alpha val="40000"/>
              </a:schemeClr>
            </a:glow>
            <a:softEdge rad="63500"/>
          </a:effectLst>
        </p:spPr>
        <p:txBody>
          <a:bodyPr wrap="none">
            <a:spAutoFit/>
          </a:bodyPr>
          <a:lstStyle/>
          <a:p>
            <a:pPr lvl="0" algn="ctr"/>
            <a:r>
              <a:rPr lang="bn-BD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সরকার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672301"/>
            <a:ext cx="1609725" cy="79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628320" y="1928287"/>
            <a:ext cx="1173719" cy="523220"/>
          </a:xfrm>
          <a:prstGeom prst="rect">
            <a:avLst/>
          </a:prstGeom>
          <a:solidFill>
            <a:srgbClr val="7030A0"/>
          </a:solidFill>
          <a:effectLst>
            <a:glow rad="228600">
              <a:schemeClr val="accent2">
                <a:lumMod val="75000"/>
                <a:alpha val="40000"/>
              </a:schemeClr>
            </a:glow>
            <a:softEdge rad="31750"/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>
            <a:spAutoFit/>
          </a:bodyPr>
          <a:lstStyle/>
          <a:p>
            <a:pPr lvl="0"/>
            <a:r>
              <a:rPr lang="bn-BD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জনসমষ্টি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00200" y="3352800"/>
            <a:ext cx="5943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bn-BD" sz="4000" b="1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রাষ্ট্রের উপাদান</a:t>
            </a:r>
            <a:endParaRPr lang="en-US" sz="4000" b="1" dirty="0">
              <a:ln w="1841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20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950" y="-304800"/>
            <a:ext cx="6861994" cy="2743200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bn-BD" sz="2800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জনসমষ্টি</a:t>
            </a:r>
            <a:r>
              <a:rPr lang="en-US" sz="2800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en-US" sz="2800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anose="02000000000000000000" pitchFamily="2" charset="0"/>
                <a:cs typeface="NikoshBAN" panose="02000000000000000000" pitchFamily="2" charset="0"/>
              </a:rPr>
            </a:br>
            <a:endParaRPr lang="en-US" b="1" u="sng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71600"/>
            <a:ext cx="3329941" cy="3048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219200"/>
            <a:ext cx="3484562" cy="32766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4495800"/>
            <a:ext cx="7543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বাংলাদেশ বিশাল জনগোষ্ঠীর দেশ । এদেশের লোকসংখ্যা প্রায় ১৬ কোটি। জনসংখ্যার দিক থেকে বাংলাদেশ বিশ্বের অষ্টম বৃহত্তম রাষ্ট্র। </a:t>
            </a:r>
          </a:p>
          <a:p>
            <a:endParaRPr lang="en-US" sz="2800" b="1" dirty="0">
              <a:ln>
                <a:solidFill>
                  <a:srgbClr val="002060"/>
                </a:solidFill>
              </a:ln>
              <a:solidFill>
                <a:srgbClr val="00B0F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69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OEL\Downloads\1970528_266292943544305_1917677971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12" y="3722885"/>
            <a:ext cx="3761288" cy="2176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987" y="685800"/>
            <a:ext cx="3581140" cy="2286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471" y="3581862"/>
            <a:ext cx="3564558" cy="22520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1447800" y="3001297"/>
            <a:ext cx="18288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অর্ধেক পুরুষ</a:t>
            </a:r>
            <a:endParaRPr lang="en-US" sz="2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29200" y="2971800"/>
            <a:ext cx="1905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162550" y="2971800"/>
            <a:ext cx="19050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অর্ধেক নারী</a:t>
            </a:r>
            <a:endParaRPr lang="en-US" sz="2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81250" y="6022541"/>
            <a:ext cx="4686300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800" b="1" dirty="0" smtClean="0">
                <a:ln>
                  <a:solidFill>
                    <a:srgbClr val="0070C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শিশু ও কিশোর – কিশোরী রয়েছে।</a:t>
            </a:r>
            <a:endParaRPr lang="en-US" sz="2800" b="1" dirty="0">
              <a:ln>
                <a:solidFill>
                  <a:srgbClr val="0070C0"/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23" y="685800"/>
            <a:ext cx="3641977" cy="22877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5368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29000" y="403104"/>
            <a:ext cx="19191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40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একক কাজ</a:t>
            </a:r>
            <a:endParaRPr lang="en-US" b="1" u="sng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51028" y="5562600"/>
            <a:ext cx="248337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/>
            <a:r>
              <a:rPr lang="bn-BD" sz="3600" b="1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সময়ঃ- ৭ মিনিট</a:t>
            </a:r>
            <a:endParaRPr lang="en-US" sz="3600" b="1" dirty="0">
              <a:ln>
                <a:solidFill>
                  <a:srgbClr val="00B0F0"/>
                </a:solidFill>
              </a:ln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587" y="1253244"/>
            <a:ext cx="3082413" cy="231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990600" y="39624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b="1" dirty="0" smtClean="0">
                <a:ln>
                  <a:solidFill>
                    <a:srgbClr val="00206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বাংলাদেশ কিভাবে স্বাধীনতা অর্জন করেছে তা  পাঁচটি বাক্যে লিখ।</a:t>
            </a:r>
            <a:endParaRPr lang="en-US" sz="2800" b="1" dirty="0">
              <a:ln>
                <a:solidFill>
                  <a:srgbClr val="002060"/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13" y="457201"/>
            <a:ext cx="332636" cy="590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667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"/>
            <a:ext cx="2438400" cy="1752600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bn-BD" sz="4000" b="1" u="sng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নির্দিষ্ট ভূখন্ড</a:t>
            </a:r>
            <a:r>
              <a:rPr lang="en-US" sz="4000" b="1" u="sng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en-US" sz="4000" b="1" u="sng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</a:br>
            <a:endParaRPr lang="en-US" sz="4000" u="sng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42" y="1300076"/>
            <a:ext cx="183258" cy="175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11614" y="2743200"/>
            <a:ext cx="293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b="1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Times New Roman"/>
                <a:ea typeface="Times New Roman"/>
                <a:cs typeface="NikoshBAN"/>
              </a:rPr>
              <a:t>বাংলাদেশের </a:t>
            </a:r>
            <a:r>
              <a:rPr lang="bn-IN" b="1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Times New Roman"/>
                <a:ea typeface="Times New Roman"/>
                <a:cs typeface="NikoshBAN"/>
              </a:rPr>
              <a:t> নি</a:t>
            </a:r>
            <a:r>
              <a:rPr lang="bn-BD" b="1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Times New Roman"/>
                <a:ea typeface="Times New Roman"/>
                <a:cs typeface="NikoshBAN"/>
              </a:rPr>
              <a:t>র্দি</a:t>
            </a:r>
            <a:r>
              <a:rPr lang="bn-IN" b="1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Times New Roman"/>
                <a:ea typeface="Times New Roman"/>
                <a:cs typeface="NikoshBAN"/>
              </a:rPr>
              <a:t>ষ্ট আয়তন </a:t>
            </a:r>
            <a:r>
              <a:rPr lang="bn-IN" b="1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Times New Roman"/>
                <a:ea typeface="Times New Roman"/>
                <a:cs typeface="NikoshBAN"/>
              </a:rPr>
              <a:t>আছে</a:t>
            </a:r>
            <a:r>
              <a:rPr lang="hi-IN" b="1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Times New Roman"/>
                <a:ea typeface="Times New Roman"/>
                <a:cs typeface="NikoshBAN"/>
              </a:rPr>
              <a:t>।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657600" y="5930859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b="1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Times New Roman"/>
                <a:ea typeface="Times New Roman"/>
                <a:cs typeface="NikoshBAN"/>
              </a:rPr>
              <a:t>দক্ষিণে  বিশাল </a:t>
            </a:r>
            <a:r>
              <a:rPr lang="bn-BD" b="1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Times New Roman"/>
                <a:ea typeface="Times New Roman"/>
                <a:cs typeface="NikoshBAN"/>
              </a:rPr>
              <a:t>বঙ্গোপ</a:t>
            </a:r>
            <a:r>
              <a:rPr lang="bn-IN" b="1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Times New Roman"/>
                <a:ea typeface="Times New Roman"/>
                <a:cs typeface="NikoshBAN"/>
              </a:rPr>
              <a:t>সাগর</a:t>
            </a:r>
            <a:endParaRPr lang="en-US" dirty="0"/>
          </a:p>
        </p:txBody>
      </p:sp>
      <p:sp>
        <p:nvSpPr>
          <p:cNvPr id="15" name="Freeform 14"/>
          <p:cNvSpPr/>
          <p:nvPr/>
        </p:nvSpPr>
        <p:spPr>
          <a:xfrm>
            <a:off x="2503109" y="1066800"/>
            <a:ext cx="4164376" cy="4864059"/>
          </a:xfrm>
          <a:custGeom>
            <a:avLst/>
            <a:gdLst>
              <a:gd name="connsiteX0" fmla="*/ 173420 w 2665037"/>
              <a:gd name="connsiteY0" fmla="*/ 63184 h 3184757"/>
              <a:gd name="connsiteX1" fmla="*/ 189186 w 2665037"/>
              <a:gd name="connsiteY1" fmla="*/ 142012 h 3184757"/>
              <a:gd name="connsiteX2" fmla="*/ 47296 w 2665037"/>
              <a:gd name="connsiteY2" fmla="*/ 220839 h 3184757"/>
              <a:gd name="connsiteX3" fmla="*/ 47296 w 2665037"/>
              <a:gd name="connsiteY3" fmla="*/ 410026 h 3184757"/>
              <a:gd name="connsiteX4" fmla="*/ 63062 w 2665037"/>
              <a:gd name="connsiteY4" fmla="*/ 457322 h 3184757"/>
              <a:gd name="connsiteX5" fmla="*/ 110358 w 2665037"/>
              <a:gd name="connsiteY5" fmla="*/ 488853 h 3184757"/>
              <a:gd name="connsiteX6" fmla="*/ 204951 w 2665037"/>
              <a:gd name="connsiteY6" fmla="*/ 520384 h 3184757"/>
              <a:gd name="connsiteX7" fmla="*/ 252248 w 2665037"/>
              <a:gd name="connsiteY7" fmla="*/ 551915 h 3184757"/>
              <a:gd name="connsiteX8" fmla="*/ 315310 w 2665037"/>
              <a:gd name="connsiteY8" fmla="*/ 614977 h 3184757"/>
              <a:gd name="connsiteX9" fmla="*/ 441434 w 2665037"/>
              <a:gd name="connsiteY9" fmla="*/ 614977 h 3184757"/>
              <a:gd name="connsiteX10" fmla="*/ 457200 w 2665037"/>
              <a:gd name="connsiteY10" fmla="*/ 693805 h 3184757"/>
              <a:gd name="connsiteX11" fmla="*/ 488731 w 2665037"/>
              <a:gd name="connsiteY11" fmla="*/ 741101 h 3184757"/>
              <a:gd name="connsiteX12" fmla="*/ 441434 w 2665037"/>
              <a:gd name="connsiteY12" fmla="*/ 772632 h 3184757"/>
              <a:gd name="connsiteX13" fmla="*/ 425669 w 2665037"/>
              <a:gd name="connsiteY13" fmla="*/ 725336 h 3184757"/>
              <a:gd name="connsiteX14" fmla="*/ 472965 w 2665037"/>
              <a:gd name="connsiteY14" fmla="*/ 709570 h 3184757"/>
              <a:gd name="connsiteX15" fmla="*/ 378372 w 2665037"/>
              <a:gd name="connsiteY15" fmla="*/ 788398 h 3184757"/>
              <a:gd name="connsiteX16" fmla="*/ 331075 w 2665037"/>
              <a:gd name="connsiteY16" fmla="*/ 772632 h 3184757"/>
              <a:gd name="connsiteX17" fmla="*/ 283779 w 2665037"/>
              <a:gd name="connsiteY17" fmla="*/ 804163 h 3184757"/>
              <a:gd name="connsiteX18" fmla="*/ 220717 w 2665037"/>
              <a:gd name="connsiteY18" fmla="*/ 819929 h 3184757"/>
              <a:gd name="connsiteX19" fmla="*/ 173420 w 2665037"/>
              <a:gd name="connsiteY19" fmla="*/ 835694 h 3184757"/>
              <a:gd name="connsiteX20" fmla="*/ 94593 w 2665037"/>
              <a:gd name="connsiteY20" fmla="*/ 961819 h 3184757"/>
              <a:gd name="connsiteX21" fmla="*/ 15765 w 2665037"/>
              <a:gd name="connsiteY21" fmla="*/ 977584 h 3184757"/>
              <a:gd name="connsiteX22" fmla="*/ 0 w 2665037"/>
              <a:gd name="connsiteY22" fmla="*/ 1024881 h 3184757"/>
              <a:gd name="connsiteX23" fmla="*/ 15765 w 2665037"/>
              <a:gd name="connsiteY23" fmla="*/ 1151005 h 3184757"/>
              <a:gd name="connsiteX24" fmla="*/ 47296 w 2665037"/>
              <a:gd name="connsiteY24" fmla="*/ 1198301 h 3184757"/>
              <a:gd name="connsiteX25" fmla="*/ 315310 w 2665037"/>
              <a:gd name="connsiteY25" fmla="*/ 1245598 h 3184757"/>
              <a:gd name="connsiteX26" fmla="*/ 346841 w 2665037"/>
              <a:gd name="connsiteY26" fmla="*/ 1292894 h 3184757"/>
              <a:gd name="connsiteX27" fmla="*/ 346841 w 2665037"/>
              <a:gd name="connsiteY27" fmla="*/ 1545143 h 3184757"/>
              <a:gd name="connsiteX28" fmla="*/ 283779 w 2665037"/>
              <a:gd name="connsiteY28" fmla="*/ 1639736 h 3184757"/>
              <a:gd name="connsiteX29" fmla="*/ 299544 w 2665037"/>
              <a:gd name="connsiteY29" fmla="*/ 1687032 h 3184757"/>
              <a:gd name="connsiteX30" fmla="*/ 346841 w 2665037"/>
              <a:gd name="connsiteY30" fmla="*/ 1718563 h 3184757"/>
              <a:gd name="connsiteX31" fmla="*/ 378372 w 2665037"/>
              <a:gd name="connsiteY31" fmla="*/ 1765860 h 3184757"/>
              <a:gd name="connsiteX32" fmla="*/ 394137 w 2665037"/>
              <a:gd name="connsiteY32" fmla="*/ 1876219 h 3184757"/>
              <a:gd name="connsiteX33" fmla="*/ 441434 w 2665037"/>
              <a:gd name="connsiteY33" fmla="*/ 1891984 h 3184757"/>
              <a:gd name="connsiteX34" fmla="*/ 488731 w 2665037"/>
              <a:gd name="connsiteY34" fmla="*/ 2128467 h 3184757"/>
              <a:gd name="connsiteX35" fmla="*/ 520262 w 2665037"/>
              <a:gd name="connsiteY35" fmla="*/ 2317653 h 3184757"/>
              <a:gd name="connsiteX36" fmla="*/ 551793 w 2665037"/>
              <a:gd name="connsiteY36" fmla="*/ 2412246 h 3184757"/>
              <a:gd name="connsiteX37" fmla="*/ 567558 w 2665037"/>
              <a:gd name="connsiteY37" fmla="*/ 2522605 h 3184757"/>
              <a:gd name="connsiteX38" fmla="*/ 583324 w 2665037"/>
              <a:gd name="connsiteY38" fmla="*/ 2569901 h 3184757"/>
              <a:gd name="connsiteX39" fmla="*/ 599089 w 2665037"/>
              <a:gd name="connsiteY39" fmla="*/ 2711791 h 3184757"/>
              <a:gd name="connsiteX40" fmla="*/ 646386 w 2665037"/>
              <a:gd name="connsiteY40" fmla="*/ 2743322 h 3184757"/>
              <a:gd name="connsiteX41" fmla="*/ 740979 w 2665037"/>
              <a:gd name="connsiteY41" fmla="*/ 2774853 h 3184757"/>
              <a:gd name="connsiteX42" fmla="*/ 772510 w 2665037"/>
              <a:gd name="connsiteY42" fmla="*/ 2680260 h 3184757"/>
              <a:gd name="connsiteX43" fmla="*/ 788275 w 2665037"/>
              <a:gd name="connsiteY43" fmla="*/ 2632963 h 3184757"/>
              <a:gd name="connsiteX44" fmla="*/ 835572 w 2665037"/>
              <a:gd name="connsiteY44" fmla="*/ 2617198 h 3184757"/>
              <a:gd name="connsiteX45" fmla="*/ 882869 w 2665037"/>
              <a:gd name="connsiteY45" fmla="*/ 2648729 h 3184757"/>
              <a:gd name="connsiteX46" fmla="*/ 898634 w 2665037"/>
              <a:gd name="connsiteY46" fmla="*/ 2711791 h 3184757"/>
              <a:gd name="connsiteX47" fmla="*/ 914400 w 2665037"/>
              <a:gd name="connsiteY47" fmla="*/ 2759088 h 3184757"/>
              <a:gd name="connsiteX48" fmla="*/ 945931 w 2665037"/>
              <a:gd name="connsiteY48" fmla="*/ 2711791 h 3184757"/>
              <a:gd name="connsiteX49" fmla="*/ 1056289 w 2665037"/>
              <a:gd name="connsiteY49" fmla="*/ 2664494 h 3184757"/>
              <a:gd name="connsiteX50" fmla="*/ 1072055 w 2665037"/>
              <a:gd name="connsiteY50" fmla="*/ 2617198 h 3184757"/>
              <a:gd name="connsiteX51" fmla="*/ 1166648 w 2665037"/>
              <a:gd name="connsiteY51" fmla="*/ 2585667 h 3184757"/>
              <a:gd name="connsiteX52" fmla="*/ 1261241 w 2665037"/>
              <a:gd name="connsiteY52" fmla="*/ 2601432 h 3184757"/>
              <a:gd name="connsiteX53" fmla="*/ 1355834 w 2665037"/>
              <a:gd name="connsiteY53" fmla="*/ 2632963 h 3184757"/>
              <a:gd name="connsiteX54" fmla="*/ 1466193 w 2665037"/>
              <a:gd name="connsiteY54" fmla="*/ 2569901 h 3184757"/>
              <a:gd name="connsiteX55" fmla="*/ 1450427 w 2665037"/>
              <a:gd name="connsiteY55" fmla="*/ 2522605 h 3184757"/>
              <a:gd name="connsiteX56" fmla="*/ 1466193 w 2665037"/>
              <a:gd name="connsiteY56" fmla="*/ 2349184 h 3184757"/>
              <a:gd name="connsiteX57" fmla="*/ 1481958 w 2665037"/>
              <a:gd name="connsiteY57" fmla="*/ 2301888 h 3184757"/>
              <a:gd name="connsiteX58" fmla="*/ 1497724 w 2665037"/>
              <a:gd name="connsiteY58" fmla="*/ 2128467 h 3184757"/>
              <a:gd name="connsiteX59" fmla="*/ 1608082 w 2665037"/>
              <a:gd name="connsiteY59" fmla="*/ 2159998 h 3184757"/>
              <a:gd name="connsiteX60" fmla="*/ 1702675 w 2665037"/>
              <a:gd name="connsiteY60" fmla="*/ 2223060 h 3184757"/>
              <a:gd name="connsiteX61" fmla="*/ 1749972 w 2665037"/>
              <a:gd name="connsiteY61" fmla="*/ 2254591 h 3184757"/>
              <a:gd name="connsiteX62" fmla="*/ 1828800 w 2665037"/>
              <a:gd name="connsiteY62" fmla="*/ 2238826 h 3184757"/>
              <a:gd name="connsiteX63" fmla="*/ 1860331 w 2665037"/>
              <a:gd name="connsiteY63" fmla="*/ 2207294 h 3184757"/>
              <a:gd name="connsiteX64" fmla="*/ 1907627 w 2665037"/>
              <a:gd name="connsiteY64" fmla="*/ 2175763 h 3184757"/>
              <a:gd name="connsiteX65" fmla="*/ 1986455 w 2665037"/>
              <a:gd name="connsiteY65" fmla="*/ 2270357 h 3184757"/>
              <a:gd name="connsiteX66" fmla="*/ 2002220 w 2665037"/>
              <a:gd name="connsiteY66" fmla="*/ 2317653 h 3184757"/>
              <a:gd name="connsiteX67" fmla="*/ 2033751 w 2665037"/>
              <a:gd name="connsiteY67" fmla="*/ 2364950 h 3184757"/>
              <a:gd name="connsiteX68" fmla="*/ 2049517 w 2665037"/>
              <a:gd name="connsiteY68" fmla="*/ 2412246 h 3184757"/>
              <a:gd name="connsiteX69" fmla="*/ 2096813 w 2665037"/>
              <a:gd name="connsiteY69" fmla="*/ 2428012 h 3184757"/>
              <a:gd name="connsiteX70" fmla="*/ 2144110 w 2665037"/>
              <a:gd name="connsiteY70" fmla="*/ 2459543 h 3184757"/>
              <a:gd name="connsiteX71" fmla="*/ 2191406 w 2665037"/>
              <a:gd name="connsiteY71" fmla="*/ 2554136 h 3184757"/>
              <a:gd name="connsiteX72" fmla="*/ 2238703 w 2665037"/>
              <a:gd name="connsiteY72" fmla="*/ 2585667 h 3184757"/>
              <a:gd name="connsiteX73" fmla="*/ 2270234 w 2665037"/>
              <a:gd name="connsiteY73" fmla="*/ 2680260 h 3184757"/>
              <a:gd name="connsiteX74" fmla="*/ 2286000 w 2665037"/>
              <a:gd name="connsiteY74" fmla="*/ 2759088 h 3184757"/>
              <a:gd name="connsiteX75" fmla="*/ 2317531 w 2665037"/>
              <a:gd name="connsiteY75" fmla="*/ 2853681 h 3184757"/>
              <a:gd name="connsiteX76" fmla="*/ 2364827 w 2665037"/>
              <a:gd name="connsiteY76" fmla="*/ 3090163 h 3184757"/>
              <a:gd name="connsiteX77" fmla="*/ 2380593 w 2665037"/>
              <a:gd name="connsiteY77" fmla="*/ 3137460 h 3184757"/>
              <a:gd name="connsiteX78" fmla="*/ 2475186 w 2665037"/>
              <a:gd name="connsiteY78" fmla="*/ 3184757 h 3184757"/>
              <a:gd name="connsiteX79" fmla="*/ 2475186 w 2665037"/>
              <a:gd name="connsiteY79" fmla="*/ 3042867 h 3184757"/>
              <a:gd name="connsiteX80" fmla="*/ 2459420 w 2665037"/>
              <a:gd name="connsiteY80" fmla="*/ 2995570 h 3184757"/>
              <a:gd name="connsiteX81" fmla="*/ 2443655 w 2665037"/>
              <a:gd name="connsiteY81" fmla="*/ 2948274 h 3184757"/>
              <a:gd name="connsiteX82" fmla="*/ 2459420 w 2665037"/>
              <a:gd name="connsiteY82" fmla="*/ 2885212 h 3184757"/>
              <a:gd name="connsiteX83" fmla="*/ 2632841 w 2665037"/>
              <a:gd name="connsiteY83" fmla="*/ 2869446 h 3184757"/>
              <a:gd name="connsiteX84" fmla="*/ 2648606 w 2665037"/>
              <a:gd name="connsiteY84" fmla="*/ 2916743 h 3184757"/>
              <a:gd name="connsiteX85" fmla="*/ 2664372 w 2665037"/>
              <a:gd name="connsiteY85" fmla="*/ 2869446 h 3184757"/>
              <a:gd name="connsiteX86" fmla="*/ 2632841 w 2665037"/>
              <a:gd name="connsiteY86" fmla="*/ 2774853 h 3184757"/>
              <a:gd name="connsiteX87" fmla="*/ 2601310 w 2665037"/>
              <a:gd name="connsiteY87" fmla="*/ 2223060 h 3184757"/>
              <a:gd name="connsiteX88" fmla="*/ 2538248 w 2665037"/>
              <a:gd name="connsiteY88" fmla="*/ 2081170 h 3184757"/>
              <a:gd name="connsiteX89" fmla="*/ 2490951 w 2665037"/>
              <a:gd name="connsiteY89" fmla="*/ 2033874 h 3184757"/>
              <a:gd name="connsiteX90" fmla="*/ 2427889 w 2665037"/>
              <a:gd name="connsiteY90" fmla="*/ 1939281 h 3184757"/>
              <a:gd name="connsiteX91" fmla="*/ 2396358 w 2665037"/>
              <a:gd name="connsiteY91" fmla="*/ 1671267 h 3184757"/>
              <a:gd name="connsiteX92" fmla="*/ 2380593 w 2665037"/>
              <a:gd name="connsiteY92" fmla="*/ 1623970 h 3184757"/>
              <a:gd name="connsiteX93" fmla="*/ 2333296 w 2665037"/>
              <a:gd name="connsiteY93" fmla="*/ 1592439 h 3184757"/>
              <a:gd name="connsiteX94" fmla="*/ 2270234 w 2665037"/>
              <a:gd name="connsiteY94" fmla="*/ 1608205 h 3184757"/>
              <a:gd name="connsiteX95" fmla="*/ 2222937 w 2665037"/>
              <a:gd name="connsiteY95" fmla="*/ 1718563 h 3184757"/>
              <a:gd name="connsiteX96" fmla="*/ 2191406 w 2665037"/>
              <a:gd name="connsiteY96" fmla="*/ 1765860 h 3184757"/>
              <a:gd name="connsiteX97" fmla="*/ 2159875 w 2665037"/>
              <a:gd name="connsiteY97" fmla="*/ 1860453 h 3184757"/>
              <a:gd name="connsiteX98" fmla="*/ 2144110 w 2665037"/>
              <a:gd name="connsiteY98" fmla="*/ 1907750 h 3184757"/>
              <a:gd name="connsiteX99" fmla="*/ 2096813 w 2665037"/>
              <a:gd name="connsiteY99" fmla="*/ 1939281 h 3184757"/>
              <a:gd name="connsiteX100" fmla="*/ 2065282 w 2665037"/>
              <a:gd name="connsiteY100" fmla="*/ 1986577 h 3184757"/>
              <a:gd name="connsiteX101" fmla="*/ 1954924 w 2665037"/>
              <a:gd name="connsiteY101" fmla="*/ 1939281 h 3184757"/>
              <a:gd name="connsiteX102" fmla="*/ 1939158 w 2665037"/>
              <a:gd name="connsiteY102" fmla="*/ 1860453 h 3184757"/>
              <a:gd name="connsiteX103" fmla="*/ 1891862 w 2665037"/>
              <a:gd name="connsiteY103" fmla="*/ 1844688 h 3184757"/>
              <a:gd name="connsiteX104" fmla="*/ 1907627 w 2665037"/>
              <a:gd name="connsiteY104" fmla="*/ 1923515 h 3184757"/>
              <a:gd name="connsiteX105" fmla="*/ 1876096 w 2665037"/>
              <a:gd name="connsiteY105" fmla="*/ 1828922 h 3184757"/>
              <a:gd name="connsiteX106" fmla="*/ 1813034 w 2665037"/>
              <a:gd name="connsiteY106" fmla="*/ 1734329 h 3184757"/>
              <a:gd name="connsiteX107" fmla="*/ 1781503 w 2665037"/>
              <a:gd name="connsiteY107" fmla="*/ 1687032 h 3184757"/>
              <a:gd name="connsiteX108" fmla="*/ 1765737 w 2665037"/>
              <a:gd name="connsiteY108" fmla="*/ 1639736 h 3184757"/>
              <a:gd name="connsiteX109" fmla="*/ 1781503 w 2665037"/>
              <a:gd name="connsiteY109" fmla="*/ 1466315 h 3184757"/>
              <a:gd name="connsiteX110" fmla="*/ 1797269 w 2665037"/>
              <a:gd name="connsiteY110" fmla="*/ 1592439 h 3184757"/>
              <a:gd name="connsiteX111" fmla="*/ 1813034 w 2665037"/>
              <a:gd name="connsiteY111" fmla="*/ 1639736 h 3184757"/>
              <a:gd name="connsiteX112" fmla="*/ 1828800 w 2665037"/>
              <a:gd name="connsiteY112" fmla="*/ 1497846 h 3184757"/>
              <a:gd name="connsiteX113" fmla="*/ 1876096 w 2665037"/>
              <a:gd name="connsiteY113" fmla="*/ 1466315 h 3184757"/>
              <a:gd name="connsiteX114" fmla="*/ 1907627 w 2665037"/>
              <a:gd name="connsiteY114" fmla="*/ 1371722 h 3184757"/>
              <a:gd name="connsiteX115" fmla="*/ 1954924 w 2665037"/>
              <a:gd name="connsiteY115" fmla="*/ 1340191 h 3184757"/>
              <a:gd name="connsiteX116" fmla="*/ 2049517 w 2665037"/>
              <a:gd name="connsiteY116" fmla="*/ 1308660 h 3184757"/>
              <a:gd name="connsiteX117" fmla="*/ 1954924 w 2665037"/>
              <a:gd name="connsiteY117" fmla="*/ 1355957 h 3184757"/>
              <a:gd name="connsiteX118" fmla="*/ 2002220 w 2665037"/>
              <a:gd name="connsiteY118" fmla="*/ 1371722 h 3184757"/>
              <a:gd name="connsiteX119" fmla="*/ 2144110 w 2665037"/>
              <a:gd name="connsiteY119" fmla="*/ 1324426 h 3184757"/>
              <a:gd name="connsiteX120" fmla="*/ 2159875 w 2665037"/>
              <a:gd name="connsiteY120" fmla="*/ 1277129 h 3184757"/>
              <a:gd name="connsiteX121" fmla="*/ 2254469 w 2665037"/>
              <a:gd name="connsiteY121" fmla="*/ 1308660 h 3184757"/>
              <a:gd name="connsiteX122" fmla="*/ 2254469 w 2665037"/>
              <a:gd name="connsiteY122" fmla="*/ 1166770 h 3184757"/>
              <a:gd name="connsiteX123" fmla="*/ 2317531 w 2665037"/>
              <a:gd name="connsiteY123" fmla="*/ 1182536 h 3184757"/>
              <a:gd name="connsiteX124" fmla="*/ 2317531 w 2665037"/>
              <a:gd name="connsiteY124" fmla="*/ 1087943 h 3184757"/>
              <a:gd name="connsiteX125" fmla="*/ 2380593 w 2665037"/>
              <a:gd name="connsiteY125" fmla="*/ 993350 h 3184757"/>
              <a:gd name="connsiteX126" fmla="*/ 2427889 w 2665037"/>
              <a:gd name="connsiteY126" fmla="*/ 961819 h 3184757"/>
              <a:gd name="connsiteX127" fmla="*/ 2475186 w 2665037"/>
              <a:gd name="connsiteY127" fmla="*/ 946053 h 3184757"/>
              <a:gd name="connsiteX128" fmla="*/ 2427889 w 2665037"/>
              <a:gd name="connsiteY128" fmla="*/ 930288 h 3184757"/>
              <a:gd name="connsiteX129" fmla="*/ 2396358 w 2665037"/>
              <a:gd name="connsiteY129" fmla="*/ 882991 h 3184757"/>
              <a:gd name="connsiteX130" fmla="*/ 2538248 w 2665037"/>
              <a:gd name="connsiteY130" fmla="*/ 914522 h 3184757"/>
              <a:gd name="connsiteX131" fmla="*/ 2490951 w 2665037"/>
              <a:gd name="connsiteY131" fmla="*/ 930288 h 3184757"/>
              <a:gd name="connsiteX132" fmla="*/ 2443655 w 2665037"/>
              <a:gd name="connsiteY132" fmla="*/ 898757 h 3184757"/>
              <a:gd name="connsiteX133" fmla="*/ 2396358 w 2665037"/>
              <a:gd name="connsiteY133" fmla="*/ 882991 h 3184757"/>
              <a:gd name="connsiteX134" fmla="*/ 2301765 w 2665037"/>
              <a:gd name="connsiteY134" fmla="*/ 819929 h 3184757"/>
              <a:gd name="connsiteX135" fmla="*/ 2207172 w 2665037"/>
              <a:gd name="connsiteY135" fmla="*/ 788398 h 3184757"/>
              <a:gd name="connsiteX136" fmla="*/ 2159875 w 2665037"/>
              <a:gd name="connsiteY136" fmla="*/ 772632 h 3184757"/>
              <a:gd name="connsiteX137" fmla="*/ 2065282 w 2665037"/>
              <a:gd name="connsiteY137" fmla="*/ 756867 h 3184757"/>
              <a:gd name="connsiteX138" fmla="*/ 1324303 w 2665037"/>
              <a:gd name="connsiteY138" fmla="*/ 772632 h 3184757"/>
              <a:gd name="connsiteX139" fmla="*/ 1166648 w 2665037"/>
              <a:gd name="connsiteY139" fmla="*/ 772632 h 3184757"/>
              <a:gd name="connsiteX140" fmla="*/ 1072055 w 2665037"/>
              <a:gd name="connsiteY140" fmla="*/ 741101 h 3184757"/>
              <a:gd name="connsiteX141" fmla="*/ 993227 w 2665037"/>
              <a:gd name="connsiteY141" fmla="*/ 520384 h 3184757"/>
              <a:gd name="connsiteX142" fmla="*/ 945931 w 2665037"/>
              <a:gd name="connsiteY142" fmla="*/ 378494 h 3184757"/>
              <a:gd name="connsiteX143" fmla="*/ 930165 w 2665037"/>
              <a:gd name="connsiteY143" fmla="*/ 315432 h 3184757"/>
              <a:gd name="connsiteX144" fmla="*/ 867103 w 2665037"/>
              <a:gd name="connsiteY144" fmla="*/ 220839 h 3184757"/>
              <a:gd name="connsiteX145" fmla="*/ 804041 w 2665037"/>
              <a:gd name="connsiteY145" fmla="*/ 283901 h 3184757"/>
              <a:gd name="connsiteX146" fmla="*/ 756744 w 2665037"/>
              <a:gd name="connsiteY146" fmla="*/ 315432 h 3184757"/>
              <a:gd name="connsiteX147" fmla="*/ 630620 w 2665037"/>
              <a:gd name="connsiteY147" fmla="*/ 205074 h 3184757"/>
              <a:gd name="connsiteX148" fmla="*/ 583324 w 2665037"/>
              <a:gd name="connsiteY148" fmla="*/ 173543 h 3184757"/>
              <a:gd name="connsiteX149" fmla="*/ 567558 w 2665037"/>
              <a:gd name="connsiteY149" fmla="*/ 126246 h 3184757"/>
              <a:gd name="connsiteX150" fmla="*/ 472965 w 2665037"/>
              <a:gd name="connsiteY150" fmla="*/ 78950 h 3184757"/>
              <a:gd name="connsiteX151" fmla="*/ 457200 w 2665037"/>
              <a:gd name="connsiteY151" fmla="*/ 142012 h 3184757"/>
              <a:gd name="connsiteX152" fmla="*/ 409903 w 2665037"/>
              <a:gd name="connsiteY152" fmla="*/ 110481 h 3184757"/>
              <a:gd name="connsiteX153" fmla="*/ 378372 w 2665037"/>
              <a:gd name="connsiteY153" fmla="*/ 63184 h 3184757"/>
              <a:gd name="connsiteX154" fmla="*/ 252248 w 2665037"/>
              <a:gd name="connsiteY154" fmla="*/ 122 h 3184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2665037" h="3184757">
                <a:moveTo>
                  <a:pt x="173420" y="63184"/>
                </a:moveTo>
                <a:cubicBezTo>
                  <a:pt x="178675" y="89460"/>
                  <a:pt x="202199" y="118588"/>
                  <a:pt x="189186" y="142012"/>
                </a:cubicBezTo>
                <a:cubicBezTo>
                  <a:pt x="164545" y="186367"/>
                  <a:pt x="93804" y="205337"/>
                  <a:pt x="47296" y="220839"/>
                </a:cubicBezTo>
                <a:cubicBezTo>
                  <a:pt x="18532" y="307135"/>
                  <a:pt x="23829" y="269222"/>
                  <a:pt x="47296" y="410026"/>
                </a:cubicBezTo>
                <a:cubicBezTo>
                  <a:pt x="50028" y="426418"/>
                  <a:pt x="52681" y="444345"/>
                  <a:pt x="63062" y="457322"/>
                </a:cubicBezTo>
                <a:cubicBezTo>
                  <a:pt x="74899" y="472118"/>
                  <a:pt x="93043" y="481158"/>
                  <a:pt x="110358" y="488853"/>
                </a:cubicBezTo>
                <a:cubicBezTo>
                  <a:pt x="140730" y="502352"/>
                  <a:pt x="204951" y="520384"/>
                  <a:pt x="204951" y="520384"/>
                </a:cubicBezTo>
                <a:cubicBezTo>
                  <a:pt x="220717" y="530894"/>
                  <a:pt x="240411" y="537119"/>
                  <a:pt x="252248" y="551915"/>
                </a:cubicBezTo>
                <a:cubicBezTo>
                  <a:pt x="313399" y="628354"/>
                  <a:pt x="212116" y="580581"/>
                  <a:pt x="315310" y="614977"/>
                </a:cubicBezTo>
                <a:cubicBezTo>
                  <a:pt x="352632" y="602537"/>
                  <a:pt x="403385" y="576929"/>
                  <a:pt x="441434" y="614977"/>
                </a:cubicBezTo>
                <a:cubicBezTo>
                  <a:pt x="460382" y="633925"/>
                  <a:pt x="447791" y="668715"/>
                  <a:pt x="457200" y="693805"/>
                </a:cubicBezTo>
                <a:cubicBezTo>
                  <a:pt x="463853" y="711546"/>
                  <a:pt x="478221" y="725336"/>
                  <a:pt x="488731" y="741101"/>
                </a:cubicBezTo>
                <a:cubicBezTo>
                  <a:pt x="472965" y="751611"/>
                  <a:pt x="459816" y="777227"/>
                  <a:pt x="441434" y="772632"/>
                </a:cubicBezTo>
                <a:cubicBezTo>
                  <a:pt x="425312" y="768602"/>
                  <a:pt x="418237" y="740200"/>
                  <a:pt x="425669" y="725336"/>
                </a:cubicBezTo>
                <a:cubicBezTo>
                  <a:pt x="433101" y="710472"/>
                  <a:pt x="457200" y="714825"/>
                  <a:pt x="472965" y="709570"/>
                </a:cubicBezTo>
                <a:cubicBezTo>
                  <a:pt x="436171" y="819951"/>
                  <a:pt x="472642" y="815332"/>
                  <a:pt x="378372" y="788398"/>
                </a:cubicBezTo>
                <a:cubicBezTo>
                  <a:pt x="362393" y="783833"/>
                  <a:pt x="346841" y="777887"/>
                  <a:pt x="331075" y="772632"/>
                </a:cubicBezTo>
                <a:cubicBezTo>
                  <a:pt x="315310" y="783142"/>
                  <a:pt x="301195" y="796699"/>
                  <a:pt x="283779" y="804163"/>
                </a:cubicBezTo>
                <a:cubicBezTo>
                  <a:pt x="263863" y="812698"/>
                  <a:pt x="241551" y="813976"/>
                  <a:pt x="220717" y="819929"/>
                </a:cubicBezTo>
                <a:cubicBezTo>
                  <a:pt x="204738" y="824494"/>
                  <a:pt x="189186" y="830439"/>
                  <a:pt x="173420" y="835694"/>
                </a:cubicBezTo>
                <a:cubicBezTo>
                  <a:pt x="150506" y="904437"/>
                  <a:pt x="161216" y="936836"/>
                  <a:pt x="94593" y="961819"/>
                </a:cubicBezTo>
                <a:cubicBezTo>
                  <a:pt x="69503" y="971228"/>
                  <a:pt x="42041" y="972329"/>
                  <a:pt x="15765" y="977584"/>
                </a:cubicBezTo>
                <a:cubicBezTo>
                  <a:pt x="10510" y="993350"/>
                  <a:pt x="0" y="1008263"/>
                  <a:pt x="0" y="1024881"/>
                </a:cubicBezTo>
                <a:cubicBezTo>
                  <a:pt x="0" y="1067249"/>
                  <a:pt x="4617" y="1110129"/>
                  <a:pt x="15765" y="1151005"/>
                </a:cubicBezTo>
                <a:cubicBezTo>
                  <a:pt x="20750" y="1169285"/>
                  <a:pt x="31228" y="1188259"/>
                  <a:pt x="47296" y="1198301"/>
                </a:cubicBezTo>
                <a:cubicBezTo>
                  <a:pt x="115227" y="1240757"/>
                  <a:pt x="251523" y="1239799"/>
                  <a:pt x="315310" y="1245598"/>
                </a:cubicBezTo>
                <a:cubicBezTo>
                  <a:pt x="325820" y="1261363"/>
                  <a:pt x="338367" y="1275947"/>
                  <a:pt x="346841" y="1292894"/>
                </a:cubicBezTo>
                <a:cubicBezTo>
                  <a:pt x="384172" y="1367556"/>
                  <a:pt x="364298" y="1478807"/>
                  <a:pt x="346841" y="1545143"/>
                </a:cubicBezTo>
                <a:cubicBezTo>
                  <a:pt x="337197" y="1581791"/>
                  <a:pt x="283779" y="1639736"/>
                  <a:pt x="283779" y="1639736"/>
                </a:cubicBezTo>
                <a:cubicBezTo>
                  <a:pt x="289034" y="1655501"/>
                  <a:pt x="289163" y="1674055"/>
                  <a:pt x="299544" y="1687032"/>
                </a:cubicBezTo>
                <a:cubicBezTo>
                  <a:pt x="311381" y="1701828"/>
                  <a:pt x="333443" y="1705165"/>
                  <a:pt x="346841" y="1718563"/>
                </a:cubicBezTo>
                <a:cubicBezTo>
                  <a:pt x="360239" y="1731961"/>
                  <a:pt x="367862" y="1750094"/>
                  <a:pt x="378372" y="1765860"/>
                </a:cubicBezTo>
                <a:cubicBezTo>
                  <a:pt x="383627" y="1802646"/>
                  <a:pt x="377519" y="1842982"/>
                  <a:pt x="394137" y="1876219"/>
                </a:cubicBezTo>
                <a:cubicBezTo>
                  <a:pt x="401569" y="1891083"/>
                  <a:pt x="436547" y="1876101"/>
                  <a:pt x="441434" y="1891984"/>
                </a:cubicBezTo>
                <a:cubicBezTo>
                  <a:pt x="545472" y="2230102"/>
                  <a:pt x="396139" y="1989577"/>
                  <a:pt x="488731" y="2128467"/>
                </a:cubicBezTo>
                <a:cubicBezTo>
                  <a:pt x="531837" y="2257789"/>
                  <a:pt x="467458" y="2053637"/>
                  <a:pt x="520262" y="2317653"/>
                </a:cubicBezTo>
                <a:cubicBezTo>
                  <a:pt x="526780" y="2350244"/>
                  <a:pt x="551793" y="2412246"/>
                  <a:pt x="551793" y="2412246"/>
                </a:cubicBezTo>
                <a:cubicBezTo>
                  <a:pt x="557048" y="2449032"/>
                  <a:pt x="560270" y="2486167"/>
                  <a:pt x="567558" y="2522605"/>
                </a:cubicBezTo>
                <a:cubicBezTo>
                  <a:pt x="570817" y="2538900"/>
                  <a:pt x="580592" y="2553509"/>
                  <a:pt x="583324" y="2569901"/>
                </a:cubicBezTo>
                <a:cubicBezTo>
                  <a:pt x="591147" y="2616841"/>
                  <a:pt x="582826" y="2667068"/>
                  <a:pt x="599089" y="2711791"/>
                </a:cubicBezTo>
                <a:cubicBezTo>
                  <a:pt x="605564" y="2729598"/>
                  <a:pt x="629071" y="2735627"/>
                  <a:pt x="646386" y="2743322"/>
                </a:cubicBezTo>
                <a:cubicBezTo>
                  <a:pt x="676758" y="2756821"/>
                  <a:pt x="740979" y="2774853"/>
                  <a:pt x="740979" y="2774853"/>
                </a:cubicBezTo>
                <a:lnTo>
                  <a:pt x="772510" y="2680260"/>
                </a:lnTo>
                <a:cubicBezTo>
                  <a:pt x="777765" y="2664494"/>
                  <a:pt x="772509" y="2638218"/>
                  <a:pt x="788275" y="2632963"/>
                </a:cubicBezTo>
                <a:lnTo>
                  <a:pt x="835572" y="2617198"/>
                </a:lnTo>
                <a:cubicBezTo>
                  <a:pt x="851338" y="2627708"/>
                  <a:pt x="872359" y="2632963"/>
                  <a:pt x="882869" y="2648729"/>
                </a:cubicBezTo>
                <a:cubicBezTo>
                  <a:pt x="894888" y="2666758"/>
                  <a:pt x="892681" y="2690957"/>
                  <a:pt x="898634" y="2711791"/>
                </a:cubicBezTo>
                <a:cubicBezTo>
                  <a:pt x="903199" y="2727770"/>
                  <a:pt x="909145" y="2743322"/>
                  <a:pt x="914400" y="2759088"/>
                </a:cubicBezTo>
                <a:cubicBezTo>
                  <a:pt x="924910" y="2743322"/>
                  <a:pt x="932533" y="2725189"/>
                  <a:pt x="945931" y="2711791"/>
                </a:cubicBezTo>
                <a:cubicBezTo>
                  <a:pt x="982222" y="2675499"/>
                  <a:pt x="1008046" y="2676555"/>
                  <a:pt x="1056289" y="2664494"/>
                </a:cubicBezTo>
                <a:cubicBezTo>
                  <a:pt x="1061544" y="2648729"/>
                  <a:pt x="1058532" y="2626857"/>
                  <a:pt x="1072055" y="2617198"/>
                </a:cubicBezTo>
                <a:cubicBezTo>
                  <a:pt x="1099101" y="2597880"/>
                  <a:pt x="1166648" y="2585667"/>
                  <a:pt x="1166648" y="2585667"/>
                </a:cubicBezTo>
                <a:cubicBezTo>
                  <a:pt x="1198179" y="2590922"/>
                  <a:pt x="1230229" y="2593679"/>
                  <a:pt x="1261241" y="2601432"/>
                </a:cubicBezTo>
                <a:cubicBezTo>
                  <a:pt x="1293485" y="2609493"/>
                  <a:pt x="1355834" y="2632963"/>
                  <a:pt x="1355834" y="2632963"/>
                </a:cubicBezTo>
                <a:cubicBezTo>
                  <a:pt x="1417049" y="2622761"/>
                  <a:pt x="1466193" y="2643211"/>
                  <a:pt x="1466193" y="2569901"/>
                </a:cubicBezTo>
                <a:cubicBezTo>
                  <a:pt x="1466193" y="2553283"/>
                  <a:pt x="1455682" y="2538370"/>
                  <a:pt x="1450427" y="2522605"/>
                </a:cubicBezTo>
                <a:cubicBezTo>
                  <a:pt x="1455682" y="2464798"/>
                  <a:pt x="1457984" y="2406646"/>
                  <a:pt x="1466193" y="2349184"/>
                </a:cubicBezTo>
                <a:cubicBezTo>
                  <a:pt x="1468543" y="2332733"/>
                  <a:pt x="1479608" y="2318339"/>
                  <a:pt x="1481958" y="2301888"/>
                </a:cubicBezTo>
                <a:cubicBezTo>
                  <a:pt x="1490167" y="2244426"/>
                  <a:pt x="1492469" y="2186274"/>
                  <a:pt x="1497724" y="2128467"/>
                </a:cubicBezTo>
                <a:cubicBezTo>
                  <a:pt x="1512573" y="2132179"/>
                  <a:pt x="1589573" y="2149715"/>
                  <a:pt x="1608082" y="2159998"/>
                </a:cubicBezTo>
                <a:cubicBezTo>
                  <a:pt x="1641209" y="2178402"/>
                  <a:pt x="1671144" y="2202039"/>
                  <a:pt x="1702675" y="2223060"/>
                </a:cubicBezTo>
                <a:lnTo>
                  <a:pt x="1749972" y="2254591"/>
                </a:lnTo>
                <a:cubicBezTo>
                  <a:pt x="1776248" y="2249336"/>
                  <a:pt x="1804170" y="2249382"/>
                  <a:pt x="1828800" y="2238826"/>
                </a:cubicBezTo>
                <a:cubicBezTo>
                  <a:pt x="1842462" y="2232971"/>
                  <a:pt x="1848724" y="2216580"/>
                  <a:pt x="1860331" y="2207294"/>
                </a:cubicBezTo>
                <a:cubicBezTo>
                  <a:pt x="1875126" y="2195457"/>
                  <a:pt x="1891862" y="2186273"/>
                  <a:pt x="1907627" y="2175763"/>
                </a:cubicBezTo>
                <a:cubicBezTo>
                  <a:pt x="1942495" y="2210631"/>
                  <a:pt x="1964506" y="2226458"/>
                  <a:pt x="1986455" y="2270357"/>
                </a:cubicBezTo>
                <a:cubicBezTo>
                  <a:pt x="1993887" y="2285221"/>
                  <a:pt x="1994788" y="2302789"/>
                  <a:pt x="2002220" y="2317653"/>
                </a:cubicBezTo>
                <a:cubicBezTo>
                  <a:pt x="2010694" y="2334601"/>
                  <a:pt x="2025277" y="2348003"/>
                  <a:pt x="2033751" y="2364950"/>
                </a:cubicBezTo>
                <a:cubicBezTo>
                  <a:pt x="2041183" y="2379814"/>
                  <a:pt x="2037766" y="2400495"/>
                  <a:pt x="2049517" y="2412246"/>
                </a:cubicBezTo>
                <a:cubicBezTo>
                  <a:pt x="2061268" y="2423997"/>
                  <a:pt x="2081949" y="2420580"/>
                  <a:pt x="2096813" y="2428012"/>
                </a:cubicBezTo>
                <a:cubicBezTo>
                  <a:pt x="2113760" y="2436486"/>
                  <a:pt x="2128344" y="2449033"/>
                  <a:pt x="2144110" y="2459543"/>
                </a:cubicBezTo>
                <a:cubicBezTo>
                  <a:pt x="2156932" y="2498010"/>
                  <a:pt x="2160844" y="2523574"/>
                  <a:pt x="2191406" y="2554136"/>
                </a:cubicBezTo>
                <a:cubicBezTo>
                  <a:pt x="2204804" y="2567534"/>
                  <a:pt x="2222937" y="2575157"/>
                  <a:pt x="2238703" y="2585667"/>
                </a:cubicBezTo>
                <a:cubicBezTo>
                  <a:pt x="2249213" y="2617198"/>
                  <a:pt x="2263716" y="2647669"/>
                  <a:pt x="2270234" y="2680260"/>
                </a:cubicBezTo>
                <a:cubicBezTo>
                  <a:pt x="2275489" y="2706536"/>
                  <a:pt x="2278949" y="2733236"/>
                  <a:pt x="2286000" y="2759088"/>
                </a:cubicBezTo>
                <a:cubicBezTo>
                  <a:pt x="2294745" y="2791153"/>
                  <a:pt x="2317531" y="2853681"/>
                  <a:pt x="2317531" y="2853681"/>
                </a:cubicBezTo>
                <a:cubicBezTo>
                  <a:pt x="2336966" y="3028601"/>
                  <a:pt x="2318248" y="2950426"/>
                  <a:pt x="2364827" y="3090163"/>
                </a:cubicBezTo>
                <a:cubicBezTo>
                  <a:pt x="2370082" y="3105929"/>
                  <a:pt x="2366766" y="3128242"/>
                  <a:pt x="2380593" y="3137460"/>
                </a:cubicBezTo>
                <a:cubicBezTo>
                  <a:pt x="2441716" y="3178209"/>
                  <a:pt x="2409914" y="3162999"/>
                  <a:pt x="2475186" y="3184757"/>
                </a:cubicBezTo>
                <a:cubicBezTo>
                  <a:pt x="2525153" y="3109806"/>
                  <a:pt x="2512709" y="3155435"/>
                  <a:pt x="2475186" y="3042867"/>
                </a:cubicBezTo>
                <a:lnTo>
                  <a:pt x="2459420" y="2995570"/>
                </a:lnTo>
                <a:lnTo>
                  <a:pt x="2443655" y="2948274"/>
                </a:lnTo>
                <a:cubicBezTo>
                  <a:pt x="2448910" y="2927253"/>
                  <a:pt x="2447401" y="2903241"/>
                  <a:pt x="2459420" y="2885212"/>
                </a:cubicBezTo>
                <a:cubicBezTo>
                  <a:pt x="2499636" y="2824888"/>
                  <a:pt x="2582576" y="2863163"/>
                  <a:pt x="2632841" y="2869446"/>
                </a:cubicBezTo>
                <a:cubicBezTo>
                  <a:pt x="2638096" y="2885212"/>
                  <a:pt x="2631988" y="2916743"/>
                  <a:pt x="2648606" y="2916743"/>
                </a:cubicBezTo>
                <a:cubicBezTo>
                  <a:pt x="2665225" y="2916743"/>
                  <a:pt x="2666207" y="2885963"/>
                  <a:pt x="2664372" y="2869446"/>
                </a:cubicBezTo>
                <a:cubicBezTo>
                  <a:pt x="2660702" y="2836413"/>
                  <a:pt x="2632841" y="2774853"/>
                  <a:pt x="2632841" y="2774853"/>
                </a:cubicBezTo>
                <a:cubicBezTo>
                  <a:pt x="2630104" y="2692736"/>
                  <a:pt x="2645645" y="2385623"/>
                  <a:pt x="2601310" y="2223060"/>
                </a:cubicBezTo>
                <a:cubicBezTo>
                  <a:pt x="2584589" y="2161750"/>
                  <a:pt x="2576356" y="2126899"/>
                  <a:pt x="2538248" y="2081170"/>
                </a:cubicBezTo>
                <a:cubicBezTo>
                  <a:pt x="2523975" y="2064042"/>
                  <a:pt x="2504639" y="2051473"/>
                  <a:pt x="2490951" y="2033874"/>
                </a:cubicBezTo>
                <a:cubicBezTo>
                  <a:pt x="2467685" y="2003961"/>
                  <a:pt x="2427889" y="1939281"/>
                  <a:pt x="2427889" y="1939281"/>
                </a:cubicBezTo>
                <a:cubicBezTo>
                  <a:pt x="2384981" y="1810553"/>
                  <a:pt x="2430257" y="1959409"/>
                  <a:pt x="2396358" y="1671267"/>
                </a:cubicBezTo>
                <a:cubicBezTo>
                  <a:pt x="2394416" y="1654762"/>
                  <a:pt x="2390974" y="1636947"/>
                  <a:pt x="2380593" y="1623970"/>
                </a:cubicBezTo>
                <a:cubicBezTo>
                  <a:pt x="2368756" y="1609174"/>
                  <a:pt x="2349062" y="1602949"/>
                  <a:pt x="2333296" y="1592439"/>
                </a:cubicBezTo>
                <a:cubicBezTo>
                  <a:pt x="2312275" y="1597694"/>
                  <a:pt x="2288263" y="1596186"/>
                  <a:pt x="2270234" y="1608205"/>
                </a:cubicBezTo>
                <a:cubicBezTo>
                  <a:pt x="2230654" y="1634592"/>
                  <a:pt x="2238758" y="1681647"/>
                  <a:pt x="2222937" y="1718563"/>
                </a:cubicBezTo>
                <a:cubicBezTo>
                  <a:pt x="2215473" y="1735979"/>
                  <a:pt x="2201916" y="1750094"/>
                  <a:pt x="2191406" y="1765860"/>
                </a:cubicBezTo>
                <a:lnTo>
                  <a:pt x="2159875" y="1860453"/>
                </a:lnTo>
                <a:cubicBezTo>
                  <a:pt x="2154620" y="1876219"/>
                  <a:pt x="2157937" y="1898532"/>
                  <a:pt x="2144110" y="1907750"/>
                </a:cubicBezTo>
                <a:lnTo>
                  <a:pt x="2096813" y="1939281"/>
                </a:lnTo>
                <a:cubicBezTo>
                  <a:pt x="2086303" y="1955046"/>
                  <a:pt x="2083257" y="1980585"/>
                  <a:pt x="2065282" y="1986577"/>
                </a:cubicBezTo>
                <a:cubicBezTo>
                  <a:pt x="2031346" y="1997889"/>
                  <a:pt x="1978704" y="1955135"/>
                  <a:pt x="1954924" y="1939281"/>
                </a:cubicBezTo>
                <a:cubicBezTo>
                  <a:pt x="1949669" y="1913005"/>
                  <a:pt x="1954022" y="1882749"/>
                  <a:pt x="1939158" y="1860453"/>
                </a:cubicBezTo>
                <a:cubicBezTo>
                  <a:pt x="1929940" y="1846626"/>
                  <a:pt x="1899294" y="1829824"/>
                  <a:pt x="1891862" y="1844688"/>
                </a:cubicBezTo>
                <a:cubicBezTo>
                  <a:pt x="1879878" y="1868655"/>
                  <a:pt x="1916100" y="1948936"/>
                  <a:pt x="1907627" y="1923515"/>
                </a:cubicBezTo>
                <a:cubicBezTo>
                  <a:pt x="1907626" y="1923511"/>
                  <a:pt x="1876098" y="1828925"/>
                  <a:pt x="1876096" y="1828922"/>
                </a:cubicBezTo>
                <a:lnTo>
                  <a:pt x="1813034" y="1734329"/>
                </a:lnTo>
                <a:cubicBezTo>
                  <a:pt x="1802524" y="1718563"/>
                  <a:pt x="1787495" y="1705007"/>
                  <a:pt x="1781503" y="1687032"/>
                </a:cubicBezTo>
                <a:lnTo>
                  <a:pt x="1765737" y="1639736"/>
                </a:lnTo>
                <a:cubicBezTo>
                  <a:pt x="1770992" y="1581929"/>
                  <a:pt x="1749305" y="1514611"/>
                  <a:pt x="1781503" y="1466315"/>
                </a:cubicBezTo>
                <a:cubicBezTo>
                  <a:pt x="1805005" y="1431062"/>
                  <a:pt x="1789690" y="1550754"/>
                  <a:pt x="1797269" y="1592439"/>
                </a:cubicBezTo>
                <a:cubicBezTo>
                  <a:pt x="1800242" y="1608789"/>
                  <a:pt x="1807779" y="1623970"/>
                  <a:pt x="1813034" y="1639736"/>
                </a:cubicBezTo>
                <a:cubicBezTo>
                  <a:pt x="1818289" y="1592439"/>
                  <a:pt x="1812537" y="1542569"/>
                  <a:pt x="1828800" y="1497846"/>
                </a:cubicBezTo>
                <a:cubicBezTo>
                  <a:pt x="1835275" y="1480039"/>
                  <a:pt x="1866054" y="1482383"/>
                  <a:pt x="1876096" y="1466315"/>
                </a:cubicBezTo>
                <a:cubicBezTo>
                  <a:pt x="1893711" y="1438130"/>
                  <a:pt x="1879972" y="1390158"/>
                  <a:pt x="1907627" y="1371722"/>
                </a:cubicBezTo>
                <a:cubicBezTo>
                  <a:pt x="1923393" y="1361212"/>
                  <a:pt x="1937609" y="1347886"/>
                  <a:pt x="1954924" y="1340191"/>
                </a:cubicBezTo>
                <a:cubicBezTo>
                  <a:pt x="1985296" y="1326692"/>
                  <a:pt x="2077172" y="1290224"/>
                  <a:pt x="2049517" y="1308660"/>
                </a:cubicBezTo>
                <a:cubicBezTo>
                  <a:pt x="1988393" y="1349409"/>
                  <a:pt x="2020195" y="1334199"/>
                  <a:pt x="1954924" y="1355957"/>
                </a:cubicBezTo>
                <a:cubicBezTo>
                  <a:pt x="1970689" y="1361212"/>
                  <a:pt x="1985602" y="1371722"/>
                  <a:pt x="2002220" y="1371722"/>
                </a:cubicBezTo>
                <a:cubicBezTo>
                  <a:pt x="2087183" y="1371722"/>
                  <a:pt x="2087003" y="1362497"/>
                  <a:pt x="2144110" y="1324426"/>
                </a:cubicBezTo>
                <a:cubicBezTo>
                  <a:pt x="2149365" y="1308660"/>
                  <a:pt x="2143424" y="1279479"/>
                  <a:pt x="2159875" y="1277129"/>
                </a:cubicBezTo>
                <a:cubicBezTo>
                  <a:pt x="2192778" y="1272428"/>
                  <a:pt x="2254469" y="1308660"/>
                  <a:pt x="2254469" y="1308660"/>
                </a:cubicBezTo>
                <a:cubicBezTo>
                  <a:pt x="2240615" y="1267099"/>
                  <a:pt x="2212849" y="1208390"/>
                  <a:pt x="2254469" y="1166770"/>
                </a:cubicBezTo>
                <a:cubicBezTo>
                  <a:pt x="2269790" y="1151449"/>
                  <a:pt x="2296510" y="1177281"/>
                  <a:pt x="2317531" y="1182536"/>
                </a:cubicBezTo>
                <a:cubicBezTo>
                  <a:pt x="2359571" y="1056409"/>
                  <a:pt x="2317531" y="1214068"/>
                  <a:pt x="2317531" y="1087943"/>
                </a:cubicBezTo>
                <a:cubicBezTo>
                  <a:pt x="2317531" y="1045842"/>
                  <a:pt x="2352155" y="1017049"/>
                  <a:pt x="2380593" y="993350"/>
                </a:cubicBezTo>
                <a:cubicBezTo>
                  <a:pt x="2395149" y="981220"/>
                  <a:pt x="2410942" y="970293"/>
                  <a:pt x="2427889" y="961819"/>
                </a:cubicBezTo>
                <a:cubicBezTo>
                  <a:pt x="2442753" y="954387"/>
                  <a:pt x="2459420" y="951308"/>
                  <a:pt x="2475186" y="946053"/>
                </a:cubicBezTo>
                <a:cubicBezTo>
                  <a:pt x="2459420" y="940798"/>
                  <a:pt x="2440866" y="940669"/>
                  <a:pt x="2427889" y="930288"/>
                </a:cubicBezTo>
                <a:cubicBezTo>
                  <a:pt x="2413093" y="918451"/>
                  <a:pt x="2379410" y="891465"/>
                  <a:pt x="2396358" y="882991"/>
                </a:cubicBezTo>
                <a:cubicBezTo>
                  <a:pt x="2418553" y="871894"/>
                  <a:pt x="2506785" y="904035"/>
                  <a:pt x="2538248" y="914522"/>
                </a:cubicBezTo>
                <a:cubicBezTo>
                  <a:pt x="2522482" y="919777"/>
                  <a:pt x="2507343" y="933020"/>
                  <a:pt x="2490951" y="930288"/>
                </a:cubicBezTo>
                <a:cubicBezTo>
                  <a:pt x="2472261" y="927173"/>
                  <a:pt x="2460602" y="907231"/>
                  <a:pt x="2443655" y="898757"/>
                </a:cubicBezTo>
                <a:cubicBezTo>
                  <a:pt x="2428791" y="891325"/>
                  <a:pt x="2410885" y="891062"/>
                  <a:pt x="2396358" y="882991"/>
                </a:cubicBezTo>
                <a:cubicBezTo>
                  <a:pt x="2363231" y="864587"/>
                  <a:pt x="2337716" y="831913"/>
                  <a:pt x="2301765" y="819929"/>
                </a:cubicBezTo>
                <a:lnTo>
                  <a:pt x="2207172" y="788398"/>
                </a:lnTo>
                <a:cubicBezTo>
                  <a:pt x="2191406" y="783143"/>
                  <a:pt x="2176267" y="775364"/>
                  <a:pt x="2159875" y="772632"/>
                </a:cubicBezTo>
                <a:lnTo>
                  <a:pt x="2065282" y="756867"/>
                </a:lnTo>
                <a:lnTo>
                  <a:pt x="1324303" y="772632"/>
                </a:lnTo>
                <a:cubicBezTo>
                  <a:pt x="1184314" y="778122"/>
                  <a:pt x="1350353" y="818559"/>
                  <a:pt x="1166648" y="772632"/>
                </a:cubicBezTo>
                <a:cubicBezTo>
                  <a:pt x="1134404" y="764571"/>
                  <a:pt x="1072055" y="741101"/>
                  <a:pt x="1072055" y="741101"/>
                </a:cubicBezTo>
                <a:cubicBezTo>
                  <a:pt x="966223" y="582353"/>
                  <a:pt x="1035236" y="716425"/>
                  <a:pt x="993227" y="520384"/>
                </a:cubicBezTo>
                <a:cubicBezTo>
                  <a:pt x="969598" y="410115"/>
                  <a:pt x="965627" y="457277"/>
                  <a:pt x="945931" y="378494"/>
                </a:cubicBezTo>
                <a:cubicBezTo>
                  <a:pt x="940676" y="357473"/>
                  <a:pt x="939855" y="334812"/>
                  <a:pt x="930165" y="315432"/>
                </a:cubicBezTo>
                <a:cubicBezTo>
                  <a:pt x="913218" y="281537"/>
                  <a:pt x="867103" y="220839"/>
                  <a:pt x="867103" y="220839"/>
                </a:cubicBezTo>
                <a:cubicBezTo>
                  <a:pt x="763908" y="255238"/>
                  <a:pt x="865193" y="207462"/>
                  <a:pt x="804041" y="283901"/>
                </a:cubicBezTo>
                <a:cubicBezTo>
                  <a:pt x="792204" y="298697"/>
                  <a:pt x="772510" y="304922"/>
                  <a:pt x="756744" y="315432"/>
                </a:cubicBezTo>
                <a:cubicBezTo>
                  <a:pt x="704192" y="236605"/>
                  <a:pt x="740979" y="278647"/>
                  <a:pt x="630620" y="205074"/>
                </a:cubicBezTo>
                <a:lnTo>
                  <a:pt x="583324" y="173543"/>
                </a:lnTo>
                <a:cubicBezTo>
                  <a:pt x="578069" y="157777"/>
                  <a:pt x="577939" y="139223"/>
                  <a:pt x="567558" y="126246"/>
                </a:cubicBezTo>
                <a:cubicBezTo>
                  <a:pt x="545330" y="98461"/>
                  <a:pt x="504123" y="89336"/>
                  <a:pt x="472965" y="78950"/>
                </a:cubicBezTo>
                <a:cubicBezTo>
                  <a:pt x="467710" y="99971"/>
                  <a:pt x="476580" y="132322"/>
                  <a:pt x="457200" y="142012"/>
                </a:cubicBezTo>
                <a:cubicBezTo>
                  <a:pt x="440252" y="150486"/>
                  <a:pt x="423301" y="123879"/>
                  <a:pt x="409903" y="110481"/>
                </a:cubicBezTo>
                <a:cubicBezTo>
                  <a:pt x="396505" y="97083"/>
                  <a:pt x="392632" y="75661"/>
                  <a:pt x="378372" y="63184"/>
                </a:cubicBezTo>
                <a:cubicBezTo>
                  <a:pt x="299639" y="-5708"/>
                  <a:pt x="314850" y="122"/>
                  <a:pt x="252248" y="122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953000" y="1055555"/>
            <a:ext cx="28440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2000" b="1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Times New Roman"/>
                <a:ea typeface="Times New Roman"/>
                <a:cs typeface="NikoshBAN"/>
              </a:rPr>
              <a:t>বাংলাদেশের</a:t>
            </a:r>
            <a:r>
              <a:rPr lang="bn-IN" sz="2000" b="1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Times New Roman"/>
                <a:ea typeface="Times New Roman"/>
                <a:cs typeface="NikoshBAN"/>
              </a:rPr>
              <a:t> উত্তরে ও পৃর্বে</a:t>
            </a:r>
            <a:r>
              <a:rPr lang="en-US" sz="2000" b="1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NikoshBAN"/>
                <a:ea typeface="Times New Roman"/>
                <a:cs typeface="Times New Roman"/>
              </a:rPr>
              <a:t>  </a:t>
            </a:r>
            <a:r>
              <a:rPr lang="bn-IN" sz="2000" b="1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Times New Roman"/>
                <a:ea typeface="Times New Roman"/>
                <a:cs typeface="NikoshBAN"/>
              </a:rPr>
              <a:t>ভারত</a:t>
            </a:r>
            <a:endParaRPr lang="en-US" sz="2000" dirty="0"/>
          </a:p>
        </p:txBody>
      </p:sp>
      <p:sp>
        <p:nvSpPr>
          <p:cNvPr id="18" name="Right Arrow 17"/>
          <p:cNvSpPr/>
          <p:nvPr/>
        </p:nvSpPr>
        <p:spPr>
          <a:xfrm rot="8605841">
            <a:off x="4894456" y="1740529"/>
            <a:ext cx="763431" cy="2055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9" name="Rectangle 18"/>
          <p:cNvSpPr/>
          <p:nvPr/>
        </p:nvSpPr>
        <p:spPr>
          <a:xfrm rot="19377926">
            <a:off x="7298735" y="3787184"/>
            <a:ext cx="1237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b="1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Times New Roman"/>
                <a:ea typeface="Times New Roman"/>
                <a:cs typeface="NikoshBAN"/>
              </a:rPr>
              <a:t>পূর্বে মায়নমার 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 rot="17797315">
            <a:off x="60123" y="4898542"/>
            <a:ext cx="29787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2000" b="1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Times New Roman"/>
                <a:ea typeface="Times New Roman"/>
                <a:cs typeface="NikoshBAN"/>
              </a:rPr>
              <a:t>পশ্চিমে </a:t>
            </a:r>
            <a:r>
              <a:rPr lang="bn-BD" sz="2000" b="1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Times New Roman"/>
                <a:ea typeface="Times New Roman"/>
                <a:cs typeface="NikoshBAN"/>
              </a:rPr>
              <a:t>ভারতের পশ্চিম বঙ্গ রয়েছে</a:t>
            </a:r>
            <a:endParaRPr lang="en-US" sz="2000" dirty="0"/>
          </a:p>
        </p:txBody>
      </p:sp>
      <p:sp>
        <p:nvSpPr>
          <p:cNvPr id="21" name="Left Brace 20"/>
          <p:cNvSpPr/>
          <p:nvPr/>
        </p:nvSpPr>
        <p:spPr>
          <a:xfrm rot="20945930">
            <a:off x="1671800" y="2360604"/>
            <a:ext cx="1447800" cy="2566896"/>
          </a:xfrm>
          <a:prstGeom prst="leftBrac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eft Brace 25"/>
          <p:cNvSpPr/>
          <p:nvPr/>
        </p:nvSpPr>
        <p:spPr>
          <a:xfrm rot="15946531">
            <a:off x="4171057" y="4386217"/>
            <a:ext cx="744707" cy="2339806"/>
          </a:xfrm>
          <a:prstGeom prst="leftBrace">
            <a:avLst>
              <a:gd name="adj1" fmla="val 8333"/>
              <a:gd name="adj2" fmla="val 45002"/>
            </a:avLst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eft Brace 26"/>
          <p:cNvSpPr/>
          <p:nvPr/>
        </p:nvSpPr>
        <p:spPr>
          <a:xfrm rot="10094764">
            <a:off x="6895550" y="3258190"/>
            <a:ext cx="301702" cy="2051852"/>
          </a:xfrm>
          <a:prstGeom prst="leftBrace">
            <a:avLst>
              <a:gd name="adj1" fmla="val 8333"/>
              <a:gd name="adj2" fmla="val 44325"/>
            </a:avLst>
          </a:prstGeom>
          <a:solidFill>
            <a:schemeClr val="accent2">
              <a:lumMod val="75000"/>
            </a:schemeClr>
          </a:solidFill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37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7" grpId="0"/>
      <p:bldP spid="18" grpId="0" animBg="1"/>
      <p:bldP spid="19" grpId="0"/>
      <p:bldP spid="20" grpId="0"/>
      <p:bldP spid="21" grpId="0" animBg="1"/>
      <p:bldP spid="26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257" y="304800"/>
            <a:ext cx="6861994" cy="304800"/>
          </a:xfrm>
        </p:spPr>
        <p:txBody>
          <a:bodyPr>
            <a:noAutofit/>
          </a:bodyPr>
          <a:lstStyle/>
          <a:p>
            <a:pPr algn="l"/>
            <a:r>
              <a:rPr lang="bn-BD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আরও রয়েছে  বাংলাদেশের অসংখ্য -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932611"/>
            <a:ext cx="2514600" cy="1676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47" y="4336500"/>
            <a:ext cx="2466975" cy="18478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70" y="932611"/>
            <a:ext cx="2623930" cy="1676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411" y="4254464"/>
            <a:ext cx="2466975" cy="18478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685800" y="2637914"/>
            <a:ext cx="2007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পাহাড়</a:t>
            </a:r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86500" y="2637914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নদ-নদী</a:t>
            </a:r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0" y="6093445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হাওড়</a:t>
            </a:r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4400" y="6250041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বনভূমি</a:t>
            </a:r>
            <a:endParaRPr lang="en-US" sz="2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08071" y="4510511"/>
            <a:ext cx="2363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বসবাসের জন্য সমভূমি</a:t>
            </a:r>
            <a:endParaRPr lang="en-US" sz="2400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245" y="2609011"/>
            <a:ext cx="2562695" cy="17041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73096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85800"/>
            <a:ext cx="7742904" cy="55626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Rectangle 4"/>
          <p:cNvSpPr/>
          <p:nvPr/>
        </p:nvSpPr>
        <p:spPr>
          <a:xfrm>
            <a:off x="2057400" y="2817618"/>
            <a:ext cx="4588115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  <p:txBody>
          <a:bodyPr wrap="none">
            <a:spAutoFit/>
          </a:bodyPr>
          <a:lstStyle/>
          <a:p>
            <a:pPr lvl="0" algn="ctr"/>
            <a:r>
              <a:rPr lang="bn-BD" sz="6600" b="1" kern="10" cap="all" dirty="0" smtClean="0">
                <a:ln w="9000" cmpd="sng">
                  <a:solidFill>
                    <a:srgbClr val="7030A0"/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সবাইকে শুভেচ্ছা </a:t>
            </a:r>
            <a:endParaRPr lang="en-US" sz="6600" b="1" kern="10" cap="all" dirty="0">
              <a:ln w="9000" cmpd="sng">
                <a:solidFill>
                  <a:srgbClr val="7030A0"/>
                </a:solidFill>
                <a:prstDash val="solid"/>
              </a:ln>
              <a:solidFill>
                <a:srgbClr val="00B0F0"/>
              </a:soli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7677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3733800" cy="533400"/>
          </a:xfrm>
        </p:spPr>
        <p:txBody>
          <a:bodyPr>
            <a:normAutofit fontScale="90000"/>
          </a:bodyPr>
          <a:lstStyle/>
          <a:p>
            <a:r>
              <a:rPr lang="bn-BD" b="1" u="sng" dirty="0" smtClean="0">
                <a:ln>
                  <a:solidFill>
                    <a:srgbClr val="00206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জোড়ায় কাজ</a:t>
            </a:r>
            <a:endParaRPr lang="en-US" b="1" u="sng" dirty="0">
              <a:ln>
                <a:solidFill>
                  <a:srgbClr val="002060"/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990600"/>
            <a:ext cx="2895600" cy="2171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81000" y="3505200"/>
            <a:ext cx="8458200" cy="838200"/>
          </a:xfr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buBlip>
                <a:blip r:embed="rId3"/>
              </a:buBlip>
            </a:pPr>
            <a:r>
              <a:rPr lang="bn-BD" b="1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বাংলাদেশের ভূখন্ড কতদূর বিস্তৃত  আলোচনার ম</a:t>
            </a:r>
            <a:r>
              <a:rPr lang="en-US" b="1" dirty="0" err="1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াধ্যমে</a:t>
            </a:r>
            <a:r>
              <a:rPr lang="en-US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dirty="0" err="1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লি</a:t>
            </a:r>
            <a:r>
              <a:rPr lang="bn-BD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খ।</a:t>
            </a:r>
          </a:p>
          <a:p>
            <a:pPr marL="0" indent="0">
              <a:buNone/>
            </a:pPr>
            <a:endParaRPr lang="bn-BD" dirty="0">
              <a:ln>
                <a:solidFill>
                  <a:srgbClr val="002060"/>
                </a:solidFill>
              </a:ln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lvl="0" indent="0">
              <a:buNone/>
            </a:pPr>
            <a:r>
              <a:rPr lang="bn-BD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						</a:t>
            </a:r>
            <a:endParaRPr lang="bn-BD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lvl="0" indent="0">
              <a:buNone/>
            </a:pPr>
            <a:r>
              <a:rPr lang="bn-BD" sz="40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                                  </a:t>
            </a:r>
            <a:r>
              <a:rPr lang="bn-BD" sz="4000" dirty="0" smtClean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সময়ঃ ৭ মিনিট।</a:t>
            </a:r>
            <a:endParaRPr lang="bn-BD" dirty="0">
              <a:ln>
                <a:solidFill>
                  <a:srgbClr val="0070C0"/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indent="0">
              <a:buNone/>
            </a:pPr>
            <a:endParaRPr lang="bn-BD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indent="0">
              <a:buNone/>
            </a:pPr>
            <a:endParaRPr lang="bn-BD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indent="0">
              <a:buNone/>
            </a:pPr>
            <a:endParaRPr lang="bn-BD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indent="0">
              <a:buNone/>
            </a:pP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				</a:t>
            </a:r>
            <a:endParaRPr lang="bn-BD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47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869" y="-228600"/>
            <a:ext cx="6803144" cy="1828800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bn-BD" sz="32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সরকার</a:t>
            </a:r>
            <a:r>
              <a:rPr lang="en-US" sz="32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en-US" sz="32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</a:br>
            <a:endParaRPr lang="en-US" sz="3200" b="1" u="sng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38200"/>
            <a:ext cx="7086600" cy="39623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09600" y="4876800"/>
            <a:ext cx="723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bn-BD" sz="3200" b="1" dirty="0" smtClean="0">
                <a:ln>
                  <a:solidFill>
                    <a:srgbClr val="00B05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বাংলাদেশ জনগণের দ্বারা নির্বাচিত হয়ে সরকার গঠন করে। এদেশের সকল ক্ষমতার উৎস জনগণ।</a:t>
            </a:r>
            <a:endParaRPr lang="en-US" sz="3200" b="1" dirty="0">
              <a:ln>
                <a:solidFill>
                  <a:srgbClr val="00B050"/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47615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0"/>
            <a:ext cx="2819400" cy="1905000"/>
          </a:xfrm>
        </p:spPr>
        <p:txBody>
          <a:bodyPr>
            <a:normAutofit/>
          </a:bodyPr>
          <a:lstStyle/>
          <a:p>
            <a:r>
              <a:rPr lang="bn-BD" sz="4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সরকার</a:t>
            </a:r>
            <a:r>
              <a:rPr lang="en-US" sz="4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en-US" sz="4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</a:br>
            <a:endParaRPr lang="en-US" sz="4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3718882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990600"/>
            <a:ext cx="3810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4636532"/>
            <a:ext cx="7359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bn-BD" sz="32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বাংলাদেশ মন্ত্রীপরিষদ শাসিত সরকার।</a:t>
            </a:r>
            <a:endParaRPr lang="en-US" sz="3200" b="1" dirty="0">
              <a:ln>
                <a:solidFill>
                  <a:srgbClr val="00B050"/>
                </a:solidFill>
              </a:ln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38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57200"/>
            <a:ext cx="4876800" cy="1600200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bn-BD" b="1" u="sng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সার্বভৌমত্ব</a:t>
            </a:r>
            <a:r>
              <a:rPr lang="en-US" b="1" u="sng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en-US" b="1" u="sng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en-US" sz="4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en-US" sz="4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" y="1295400"/>
            <a:ext cx="3352798" cy="3362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295400"/>
            <a:ext cx="3733800" cy="3428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99884" y="4953000"/>
            <a:ext cx="762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bn-BD" sz="32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সার্বভৌমত্ব হলো রাষ্ট্রের অস্তিত্ব এবং </a:t>
            </a:r>
            <a:r>
              <a:rPr lang="bn-BD" sz="32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রাষ্ট্রে </a:t>
            </a:r>
            <a:r>
              <a:rPr lang="bn-BD" sz="32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শান্তি- শৃংখলা রক্ষার সর্বময় </a:t>
            </a:r>
            <a:r>
              <a:rPr lang="bn-BD" sz="32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ক্ষমতার অধিকা</a:t>
            </a:r>
            <a:r>
              <a:rPr lang="en-US" sz="3200" b="1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রী</a:t>
            </a:r>
            <a:r>
              <a:rPr lang="bn-BD" sz="32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46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4149" y="3124200"/>
            <a:ext cx="3507500" cy="1447800"/>
          </a:xfrm>
        </p:spPr>
        <p:txBody>
          <a:bodyPr>
            <a:normAutofit/>
          </a:bodyPr>
          <a:lstStyle/>
          <a:p>
            <a:r>
              <a:rPr lang="bn-BD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সার্বভৌমত্ব</a:t>
            </a:r>
            <a:r>
              <a:rPr lang="en-US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en-US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</a:b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29077" flipV="1">
            <a:off x="1421573" y="6856062"/>
            <a:ext cx="47401" cy="4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895600"/>
            <a:ext cx="2306854" cy="1505882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014248"/>
            <a:ext cx="2857499" cy="1695450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326" y="4719417"/>
            <a:ext cx="2794473" cy="1573652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95600"/>
            <a:ext cx="2781300" cy="1479606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624" y="1014248"/>
            <a:ext cx="2543175" cy="1695450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482" y="4684781"/>
            <a:ext cx="2857500" cy="1573651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946500" y="3648541"/>
            <a:ext cx="802826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305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950" y="457200"/>
            <a:ext cx="6861994" cy="685800"/>
          </a:xfrm>
          <a:ln>
            <a:noFill/>
          </a:ln>
        </p:spPr>
        <p:txBody>
          <a:bodyPr>
            <a:normAutofit fontScale="90000"/>
          </a:bodyPr>
          <a:lstStyle/>
          <a:p>
            <a:pPr>
              <a:tabLst>
                <a:tab pos="1547813" algn="l"/>
              </a:tabLst>
            </a:pPr>
            <a:r>
              <a:rPr lang="bn-BD" b="1" u="sng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সার্বভৌমত্ব</a:t>
            </a:r>
            <a:r>
              <a:rPr lang="en-US" b="1" u="sng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en-US" b="1" u="sng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</a:b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257800"/>
            <a:ext cx="8560389" cy="1066800"/>
          </a:xfrm>
          <a:ln>
            <a:noFill/>
          </a:ln>
        </p:spPr>
        <p:txBody>
          <a:bodyPr>
            <a:normAutofit fontScale="25000" lnSpcReduction="20000"/>
          </a:bodyPr>
          <a:lstStyle/>
          <a:p>
            <a:pPr marL="457200" lvl="0" indent="-4572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bn-BD" sz="11100" b="1" cap="all" dirty="0">
                <a:ln w="9000" cmpd="sng">
                  <a:noFill/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সার্বভৌম ক্ষমতার মূল অধিকারী হলো </a:t>
            </a:r>
            <a:r>
              <a:rPr lang="bn-BD" sz="11100" b="1" cap="all" dirty="0" smtClean="0">
                <a:ln w="9000" cmpd="sng">
                  <a:noFill/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জনগ</a:t>
            </a:r>
            <a:r>
              <a:rPr lang="en-US" sz="11100" b="1" cap="all" dirty="0" smtClean="0">
                <a:ln w="9000" cmpd="sng">
                  <a:noFill/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ণ</a:t>
            </a:r>
            <a:r>
              <a:rPr lang="bn-BD" sz="11100" b="1" cap="all" dirty="0" smtClean="0">
                <a:ln w="9000" cmpd="sng">
                  <a:noFill/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bn-BD" sz="11100" b="1" cap="all" dirty="0">
                <a:ln w="9000" cmpd="sng">
                  <a:noFill/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তাই আমরা এই উপাদানটিকে রাষ্ট্রের </a:t>
            </a:r>
            <a:r>
              <a:rPr lang="bn-BD" sz="11100" b="1" cap="all" dirty="0" smtClean="0">
                <a:ln w="9000" cmpd="sng">
                  <a:noFill/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সর্বশ্রেষ্ঠ </a:t>
            </a:r>
            <a:r>
              <a:rPr lang="bn-BD" sz="11100" b="1" cap="all" dirty="0">
                <a:ln w="9000" cmpd="sng">
                  <a:noFill/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উপাদান বলতে পারি।</a:t>
            </a:r>
            <a:r>
              <a:rPr lang="en-US" sz="11100" b="1" cap="all" dirty="0">
                <a:ln w="9000" cmpd="sng">
                  <a:noFill/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en-US" sz="11100" b="1" cap="all" dirty="0">
                <a:ln w="9000" cmpd="sng">
                  <a:noFill/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</a:br>
            <a:endParaRPr lang="en-US" sz="11100" b="1" cap="all" dirty="0">
              <a:ln w="9000" cmpd="sng">
                <a:noFill/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5943600"/>
            <a:ext cx="6477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14400"/>
            <a:ext cx="6271476" cy="406859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1019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3849038" cy="304800"/>
          </a:xfrm>
        </p:spPr>
        <p:txBody>
          <a:bodyPr>
            <a:normAutofit fontScale="90000"/>
          </a:bodyPr>
          <a:lstStyle/>
          <a:p>
            <a:r>
              <a:rPr lang="bn-BD" b="1" u="sng" dirty="0" smtClean="0">
                <a:ln>
                  <a:solidFill>
                    <a:srgbClr val="0070C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দলীয় কাজ</a:t>
            </a:r>
            <a:endParaRPr lang="en-US" b="1" u="sng" dirty="0">
              <a:ln>
                <a:solidFill>
                  <a:srgbClr val="0070C0"/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014" y="3505201"/>
            <a:ext cx="8324186" cy="1981200"/>
          </a:xfrm>
        </p:spPr>
        <p:txBody>
          <a:bodyPr>
            <a:normAutofit/>
          </a:bodyPr>
          <a:lstStyle/>
          <a:p>
            <a:pPr marL="685800" indent="-571500">
              <a:buFont typeface="Wingdings" panose="05000000000000000000" pitchFamily="2" charset="2"/>
              <a:buChar char="Ø"/>
            </a:pPr>
            <a:r>
              <a:rPr lang="bn-BD" dirty="0" smtClean="0">
                <a:ln>
                  <a:solidFill>
                    <a:srgbClr val="C00000"/>
                  </a:solidFill>
                </a:ln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পৃথিবীর মানচিত্রে বাংলাদেশ রাষ্ট্র হিসাবে  স্বীকৃতি পেতে কোন পথ অবলম্বন করেছিল</a:t>
            </a:r>
            <a:r>
              <a:rPr lang="en-US" dirty="0">
                <a:ln>
                  <a:solidFill>
                    <a:srgbClr val="C00000"/>
                  </a:solidFill>
                </a:ln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 smtClean="0">
                <a:ln>
                  <a:solidFill>
                    <a:srgbClr val="C00000"/>
                  </a:solidFill>
                </a:ln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dirty="0" smtClean="0">
                <a:ln>
                  <a:solidFill>
                    <a:srgbClr val="C00000"/>
                  </a:solidFill>
                </a:ln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 smtClean="0">
                <a:ln>
                  <a:solidFill>
                    <a:srgbClr val="C00000"/>
                  </a:solidFill>
                </a:ln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bn-BD" dirty="0" smtClean="0">
                <a:ln>
                  <a:solidFill>
                    <a:srgbClr val="C00000"/>
                  </a:solidFill>
                </a:ln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ভাবে তা অর্জন করেছিল</a:t>
            </a:r>
            <a:r>
              <a:rPr lang="en-US" dirty="0" smtClean="0">
                <a:ln>
                  <a:solidFill>
                    <a:srgbClr val="C00000"/>
                  </a:solidFill>
                </a:ln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  <a:r>
              <a:rPr lang="bn-BD" dirty="0" smtClean="0">
                <a:ln>
                  <a:solidFill>
                    <a:srgbClr val="C00000"/>
                  </a:solidFill>
                </a:ln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তোমরা আলোচনার ম্যাধমে লিখ।                </a:t>
            </a:r>
            <a:endParaRPr lang="en-US" dirty="0">
              <a:ln>
                <a:solidFill>
                  <a:srgbClr val="C00000"/>
                </a:solidFill>
              </a:ln>
              <a:solidFill>
                <a:srgbClr val="00B05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6800" y="2526893"/>
            <a:ext cx="24068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104141"/>
            <a:ext cx="2540000" cy="1905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0" y="1091003"/>
            <a:ext cx="2422989" cy="1905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91003"/>
            <a:ext cx="202332" cy="4041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6705600" y="57912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b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সময়ঃ- ১০ মিনিট</a:t>
            </a:r>
            <a:endParaRPr lang="en-US" sz="2800" b="1" dirty="0">
              <a:ln>
                <a:solidFill>
                  <a:srgbClr val="002060"/>
                </a:solidFill>
              </a:ln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4918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n-BD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মূল্যায়ন</a:t>
            </a:r>
            <a:endParaRPr lang="en-US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marR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bn-IN" dirty="0">
                <a:latin typeface="Times New Roman"/>
                <a:ea typeface="Times New Roman"/>
                <a:cs typeface="NikoshBAN"/>
              </a:rPr>
              <a:t>১</a:t>
            </a:r>
            <a:r>
              <a:rPr lang="hi-IN" b="1" dirty="0" smtClean="0"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।</a:t>
            </a:r>
            <a:r>
              <a:rPr lang="bn-BD" b="1" dirty="0" smtClean="0"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 মহান মুক্তিযুদ্ধ</a:t>
            </a:r>
            <a:r>
              <a:rPr lang="bn-IN" b="1" dirty="0" smtClean="0"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 </a:t>
            </a:r>
            <a:r>
              <a:rPr lang="bn-IN" b="1" dirty="0"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কত </a:t>
            </a:r>
            <a:r>
              <a:rPr lang="bn-IN" b="1" dirty="0" smtClean="0"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সালে হ</a:t>
            </a:r>
            <a:r>
              <a:rPr lang="en-US" b="1" dirty="0" err="1" smtClean="0"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য়ে</a:t>
            </a:r>
            <a:r>
              <a:rPr lang="bn-BD" b="1" dirty="0" smtClean="0"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ছিল</a:t>
            </a:r>
            <a:r>
              <a:rPr lang="bn-BD" b="1" dirty="0"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?</a:t>
            </a:r>
            <a:endParaRPr lang="en-US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dirty="0" smtClean="0">
                <a:solidFill>
                  <a:srgbClr val="002060"/>
                </a:solidFill>
                <a:latin typeface="NikoshBAN"/>
                <a:ea typeface="Times New Roman"/>
                <a:cs typeface="Times New Roman"/>
              </a:rPr>
              <a:t> </a:t>
            </a:r>
            <a:r>
              <a:rPr lang="bn-IN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/>
                <a:ea typeface="Times New Roman"/>
                <a:cs typeface="NikoshBAN"/>
              </a:rPr>
              <a:t>ক</a:t>
            </a:r>
            <a:r>
              <a:rPr lang="bn-BD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/>
                <a:ea typeface="Times New Roman"/>
                <a:cs typeface="NikoshBAN"/>
              </a:rPr>
              <a:t>  </a:t>
            </a:r>
            <a:r>
              <a:rPr lang="bn-IN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/>
                <a:ea typeface="Times New Roman"/>
                <a:cs typeface="NikoshBAN"/>
              </a:rPr>
              <a:t>১৯৭০ </a:t>
            </a:r>
            <a:r>
              <a:rPr lang="bn-IN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/>
                <a:ea typeface="Times New Roman"/>
                <a:cs typeface="NikoshBAN"/>
              </a:rPr>
              <a:t>সালে</a:t>
            </a:r>
            <a:r>
              <a:rPr lang="en-US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NikoshBAN"/>
                <a:ea typeface="Times New Roman"/>
                <a:cs typeface="Times New Roman"/>
              </a:rPr>
              <a:t>        </a:t>
            </a:r>
            <a:r>
              <a:rPr lang="bn-BD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NikoshBAN"/>
                <a:ea typeface="Times New Roman"/>
                <a:cs typeface="Times New Roman"/>
              </a:rPr>
              <a:t>                 </a:t>
            </a:r>
            <a:r>
              <a:rPr lang="en-US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NikoshBAN"/>
                <a:ea typeface="Times New Roman"/>
                <a:cs typeface="Times New Roman"/>
              </a:rPr>
              <a:t> </a:t>
            </a:r>
            <a:r>
              <a:rPr lang="bn-BD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NikoshBAN"/>
                <a:ea typeface="Times New Roman"/>
                <a:cs typeface="Times New Roman"/>
              </a:rPr>
              <a:t>       </a:t>
            </a:r>
            <a:r>
              <a:rPr lang="bn-IN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/>
                <a:ea typeface="Times New Roman"/>
                <a:cs typeface="NikoshBAN"/>
              </a:rPr>
              <a:t>খ</a:t>
            </a:r>
            <a:r>
              <a:rPr lang="bn-BD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/>
                <a:ea typeface="Times New Roman"/>
                <a:cs typeface="NikoshBAN"/>
              </a:rPr>
              <a:t>   </a:t>
            </a:r>
            <a:r>
              <a:rPr lang="bn-IN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/>
                <a:ea typeface="Times New Roman"/>
                <a:cs typeface="NikoshBAN"/>
              </a:rPr>
              <a:t>১৯৭</a:t>
            </a:r>
            <a:r>
              <a:rPr lang="en-US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/>
                <a:ea typeface="Times New Roman"/>
                <a:cs typeface="NikoshBAN"/>
              </a:rPr>
              <a:t>১ </a:t>
            </a:r>
            <a:r>
              <a:rPr lang="bn-IN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/>
                <a:ea typeface="Times New Roman"/>
                <a:cs typeface="NikoshBAN"/>
              </a:rPr>
              <a:t>সাল </a:t>
            </a:r>
            <a:r>
              <a:rPr lang="en-US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NikoshBAN"/>
                <a:ea typeface="Times New Roman"/>
                <a:cs typeface="Times New Roman"/>
              </a:rPr>
              <a:t>  </a:t>
            </a:r>
            <a:endParaRPr lang="bn-BD" dirty="0" smtClean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NikoshBAN"/>
              <a:ea typeface="Times New Roman"/>
              <a:cs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NikoshBAN"/>
                <a:ea typeface="Times New Roman"/>
                <a:cs typeface="Times New Roman"/>
              </a:rPr>
              <a:t> </a:t>
            </a:r>
            <a:r>
              <a:rPr lang="bn-IN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/>
                <a:ea typeface="Times New Roman"/>
                <a:cs typeface="NikoshBAN"/>
              </a:rPr>
              <a:t>গ </a:t>
            </a:r>
            <a:r>
              <a:rPr lang="bn-BD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/>
                <a:ea typeface="Times New Roman"/>
                <a:cs typeface="NikoshBAN"/>
              </a:rPr>
              <a:t>  </a:t>
            </a:r>
            <a:r>
              <a:rPr lang="bn-IN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/>
                <a:ea typeface="Times New Roman"/>
                <a:cs typeface="NikoshBAN"/>
              </a:rPr>
              <a:t>১৯৭</a:t>
            </a:r>
            <a:r>
              <a:rPr lang="en-US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/>
                <a:ea typeface="Times New Roman"/>
                <a:cs typeface="NikoshBAN"/>
              </a:rPr>
              <a:t>২</a:t>
            </a:r>
            <a:r>
              <a:rPr lang="bn-IN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/>
                <a:ea typeface="Times New Roman"/>
                <a:cs typeface="NikoshBAN"/>
              </a:rPr>
              <a:t> </a:t>
            </a:r>
            <a:r>
              <a:rPr lang="bn-IN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/>
                <a:ea typeface="Times New Roman"/>
                <a:cs typeface="NikoshBAN"/>
              </a:rPr>
              <a:t>সালে</a:t>
            </a:r>
            <a:r>
              <a:rPr lang="en-US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NikoshBAN"/>
                <a:ea typeface="Times New Roman"/>
                <a:cs typeface="Times New Roman"/>
              </a:rPr>
              <a:t>   </a:t>
            </a:r>
            <a:r>
              <a:rPr lang="bn-BD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NikoshBAN"/>
                <a:ea typeface="Times New Roman"/>
                <a:cs typeface="Times New Roman"/>
              </a:rPr>
              <a:t>                              </a:t>
            </a:r>
            <a:r>
              <a:rPr lang="bn-IN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/>
                <a:ea typeface="Times New Roman"/>
                <a:cs typeface="NikoshBAN"/>
              </a:rPr>
              <a:t>ঘ </a:t>
            </a:r>
            <a:r>
              <a:rPr lang="bn-BD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/>
                <a:ea typeface="Times New Roman"/>
                <a:cs typeface="NikoshBAN"/>
              </a:rPr>
              <a:t>  </a:t>
            </a:r>
            <a:r>
              <a:rPr lang="bn-IN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/>
                <a:ea typeface="Times New Roman"/>
                <a:cs typeface="NikoshBAN"/>
              </a:rPr>
              <a:t>১৯৭৩ </a:t>
            </a:r>
            <a:r>
              <a:rPr lang="bn-IN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/>
                <a:ea typeface="Times New Roman"/>
                <a:cs typeface="NikoshBAN"/>
              </a:rPr>
              <a:t>সালে </a:t>
            </a:r>
            <a:r>
              <a:rPr lang="hi-IN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/>
                <a:ea typeface="Times New Roman"/>
                <a:cs typeface="NikoshBAN"/>
              </a:rPr>
              <a:t>।</a:t>
            </a:r>
            <a:endParaRPr lang="en-US" dirty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Times New Roman"/>
              <a:ea typeface="Times New Roman"/>
              <a:cs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bn-IN" dirty="0"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২</a:t>
            </a:r>
            <a:r>
              <a:rPr lang="hi-IN" dirty="0"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। </a:t>
            </a:r>
            <a:r>
              <a:rPr lang="bn-IN" b="1" dirty="0"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বাংলাদেশের সরকার ব্যবস্থা কেমন</a:t>
            </a:r>
            <a:r>
              <a:rPr lang="en-US" b="1" dirty="0">
                <a:solidFill>
                  <a:srgbClr val="002060"/>
                </a:solidFill>
                <a:latin typeface="NikoshBAN"/>
                <a:ea typeface="Times New Roman"/>
                <a:cs typeface="Times New Roman"/>
              </a:rPr>
              <a:t>  </a:t>
            </a:r>
            <a:r>
              <a:rPr lang="bn-BD" b="1" dirty="0">
                <a:solidFill>
                  <a:srgbClr val="002060"/>
                </a:solidFill>
                <a:latin typeface="NikoshBAN"/>
                <a:ea typeface="Times New Roman"/>
                <a:cs typeface="Times New Roman"/>
              </a:rPr>
              <a:t>?</a:t>
            </a:r>
            <a:endParaRPr lang="en-US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dirty="0">
                <a:solidFill>
                  <a:srgbClr val="002060"/>
                </a:solidFill>
                <a:latin typeface="NikoshBAN"/>
                <a:ea typeface="Times New Roman"/>
                <a:cs typeface="Times New Roman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NikoshBAN"/>
                <a:ea typeface="Times New Roman"/>
                <a:cs typeface="Times New Roman"/>
              </a:rPr>
              <a:t> </a:t>
            </a:r>
            <a:r>
              <a:rPr lang="bn-IN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ক</a:t>
            </a:r>
            <a:r>
              <a:rPr lang="bn-BD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  </a:t>
            </a:r>
            <a:r>
              <a:rPr lang="hi-IN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 </a:t>
            </a:r>
            <a:r>
              <a:rPr lang="bn-IN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মন্ত্রীপরিষদ শাসিত</a:t>
            </a:r>
            <a:r>
              <a:rPr lang="bn-BD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                     </a:t>
            </a:r>
            <a:r>
              <a:rPr lang="en-US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NikoshBAN"/>
                <a:ea typeface="Times New Roman"/>
                <a:cs typeface="Times New Roman"/>
              </a:rPr>
              <a:t> </a:t>
            </a:r>
            <a:r>
              <a:rPr lang="bn-IN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খ</a:t>
            </a:r>
            <a:r>
              <a:rPr lang="bn-BD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   </a:t>
            </a:r>
            <a:r>
              <a:rPr lang="bn-IN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একনায়কতন্ত্র </a:t>
            </a:r>
            <a:endParaRPr lang="bn-BD" dirty="0" smtClean="0">
              <a:ln>
                <a:solidFill>
                  <a:srgbClr val="00B050"/>
                </a:solidFill>
              </a:ln>
              <a:solidFill>
                <a:srgbClr val="002060"/>
              </a:solidFill>
              <a:latin typeface="Times New Roman"/>
              <a:ea typeface="Times New Roman"/>
              <a:cs typeface="NikoshBAN"/>
            </a:endParaRPr>
          </a:p>
          <a:p>
            <a:pPr marL="0" marR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bn-BD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  </a:t>
            </a:r>
            <a:r>
              <a:rPr lang="bn-IN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গ</a:t>
            </a:r>
            <a:r>
              <a:rPr lang="hi-IN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 </a:t>
            </a:r>
            <a:r>
              <a:rPr lang="bn-BD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  </a:t>
            </a:r>
            <a:r>
              <a:rPr lang="bn-IN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রা</a:t>
            </a:r>
            <a:r>
              <a:rPr lang="en-US" dirty="0" err="1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ষ্ট্র</a:t>
            </a:r>
            <a:r>
              <a:rPr lang="bn-IN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পতি শাসিত</a:t>
            </a:r>
            <a:r>
              <a:rPr lang="en-US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NikoshBAN"/>
                <a:ea typeface="Times New Roman"/>
                <a:cs typeface="Times New Roman"/>
              </a:rPr>
              <a:t>    </a:t>
            </a:r>
            <a:r>
              <a:rPr lang="bn-BD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NikoshBAN"/>
                <a:ea typeface="Times New Roman"/>
                <a:cs typeface="Times New Roman"/>
              </a:rPr>
              <a:t>                      </a:t>
            </a:r>
            <a:r>
              <a:rPr lang="bn-IN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ঘ</a:t>
            </a:r>
            <a:r>
              <a:rPr lang="hi-IN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 </a:t>
            </a:r>
            <a:r>
              <a:rPr lang="bn-BD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  </a:t>
            </a:r>
            <a:r>
              <a:rPr lang="bn-IN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যুক্তরা</a:t>
            </a:r>
            <a:r>
              <a:rPr lang="bn-BD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ষ্ট্রীয়।</a:t>
            </a:r>
            <a:endParaRPr lang="en-US" dirty="0" smtClean="0">
              <a:ln>
                <a:solidFill>
                  <a:srgbClr val="00B050"/>
                </a:solidFill>
              </a:ln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bn-IN" dirty="0" smtClean="0"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৩</a:t>
            </a:r>
            <a:r>
              <a:rPr lang="hi-IN" dirty="0"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।</a:t>
            </a:r>
            <a:r>
              <a:rPr lang="bn-IN" b="1" dirty="0"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একটি রাষ্টের বৈশিষ্ট হচ্ছে</a:t>
            </a:r>
            <a:r>
              <a:rPr lang="en-US" b="1" dirty="0">
                <a:solidFill>
                  <a:srgbClr val="002060"/>
                </a:solidFill>
                <a:latin typeface="NikoshBAN"/>
                <a:ea typeface="Times New Roman"/>
                <a:cs typeface="Times New Roman"/>
              </a:rPr>
              <a:t>-</a:t>
            </a:r>
            <a:r>
              <a:rPr lang="en-US" b="1" dirty="0" smtClean="0">
                <a:solidFill>
                  <a:srgbClr val="002060"/>
                </a:solidFill>
                <a:latin typeface="NikoshBAN"/>
                <a:ea typeface="Times New Roman"/>
                <a:cs typeface="Times New Roman"/>
              </a:rPr>
              <a:t>-------</a:t>
            </a:r>
            <a:endParaRPr lang="bn-BD" b="1" dirty="0" smtClean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marL="571500" marR="0" indent="-571500">
              <a:spcBef>
                <a:spcPts val="0"/>
              </a:spcBef>
              <a:spcAft>
                <a:spcPts val="1000"/>
              </a:spcAft>
              <a:buFont typeface="+mj-lt"/>
              <a:buAutoNum type="romanLcPeriod"/>
            </a:pPr>
            <a:r>
              <a:rPr lang="bn-BD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 </a:t>
            </a:r>
            <a:r>
              <a:rPr lang="bn-IN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নি</a:t>
            </a:r>
            <a:r>
              <a:rPr lang="en-US" dirty="0" err="1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র্দি</a:t>
            </a:r>
            <a:r>
              <a:rPr lang="bn-IN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ষ্ট ভূখণ্ড</a:t>
            </a:r>
            <a:endParaRPr lang="bn-BD" dirty="0">
              <a:ln>
                <a:solidFill>
                  <a:srgbClr val="00B050"/>
                </a:solidFill>
              </a:ln>
              <a:solidFill>
                <a:srgbClr val="002060"/>
              </a:solidFill>
              <a:latin typeface="Times New Roman"/>
              <a:ea typeface="Times New Roman"/>
              <a:cs typeface="NikoshBAN"/>
            </a:endParaRPr>
          </a:p>
          <a:p>
            <a:pPr marL="571500" marR="0" indent="-571500">
              <a:spcBef>
                <a:spcPts val="0"/>
              </a:spcBef>
              <a:spcAft>
                <a:spcPts val="1000"/>
              </a:spcAft>
              <a:buFont typeface="+mj-lt"/>
              <a:buAutoNum type="romanLcPeriod"/>
            </a:pPr>
            <a:r>
              <a:rPr lang="en-US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NikoshBAN"/>
                <a:ea typeface="Times New Roman"/>
                <a:cs typeface="Times New Roman"/>
              </a:rPr>
              <a:t> </a:t>
            </a:r>
            <a:r>
              <a:rPr lang="bn-IN" dirty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সার্বভৌম </a:t>
            </a:r>
            <a:r>
              <a:rPr lang="bn-IN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ক্ষমতা</a:t>
            </a:r>
            <a:endParaRPr lang="bn-BD" dirty="0" smtClean="0">
              <a:ln>
                <a:solidFill>
                  <a:srgbClr val="00B050"/>
                </a:solidFill>
              </a:ln>
              <a:solidFill>
                <a:srgbClr val="002060"/>
              </a:solidFill>
              <a:latin typeface="Times New Roman"/>
              <a:ea typeface="Times New Roman"/>
              <a:cs typeface="NikoshBAN"/>
            </a:endParaRPr>
          </a:p>
          <a:p>
            <a:pPr marL="571500" marR="0" indent="-571500">
              <a:spcBef>
                <a:spcPts val="0"/>
              </a:spcBef>
              <a:spcAft>
                <a:spcPts val="1000"/>
              </a:spcAft>
              <a:buFont typeface="+mj-lt"/>
              <a:buAutoNum type="romanLcPeriod"/>
            </a:pPr>
            <a:r>
              <a:rPr lang="bn-BD" dirty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 </a:t>
            </a:r>
            <a:r>
              <a:rPr lang="bn-BD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 </a:t>
            </a:r>
            <a:r>
              <a:rPr lang="bn-IN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জনসংখ্য </a:t>
            </a:r>
            <a:endParaRPr lang="bn-BD" dirty="0" smtClean="0">
              <a:ln>
                <a:solidFill>
                  <a:srgbClr val="00B050"/>
                </a:solidFill>
              </a:ln>
              <a:solidFill>
                <a:srgbClr val="002060"/>
              </a:solidFill>
              <a:latin typeface="Times New Roman"/>
              <a:ea typeface="Times New Roman"/>
              <a:cs typeface="NikoshBAN"/>
            </a:endParaRPr>
          </a:p>
          <a:p>
            <a:pPr marL="0" marR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NikoshBAN"/>
                <a:ea typeface="Times New Roman"/>
                <a:cs typeface="Times New Roman"/>
              </a:rPr>
              <a:t>  </a:t>
            </a:r>
            <a:r>
              <a:rPr lang="bn-IN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ক</a:t>
            </a:r>
            <a:r>
              <a:rPr lang="en-US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NikoshBAN"/>
                <a:ea typeface="Times New Roman"/>
                <a:cs typeface="Times New Roman"/>
              </a:rPr>
              <a:t> </a:t>
            </a:r>
            <a:r>
              <a:rPr lang="bn-BD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NikoshBAN"/>
                <a:ea typeface="Times New Roman"/>
                <a:cs typeface="Times New Roman"/>
              </a:rPr>
              <a:t> ¡,  ¡¡</a:t>
            </a:r>
            <a:r>
              <a:rPr lang="en-US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NikoshBAN"/>
                <a:ea typeface="Times New Roman"/>
                <a:cs typeface="Times New Roman"/>
              </a:rPr>
              <a:t>      </a:t>
            </a:r>
            <a:r>
              <a:rPr lang="bn-IN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খ</a:t>
            </a:r>
            <a:r>
              <a:rPr lang="hi-IN" dirty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।</a:t>
            </a:r>
            <a:r>
              <a:rPr lang="en-US" dirty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NikoshBAN"/>
                <a:ea typeface="Times New Roman"/>
                <a:cs typeface="Times New Roman"/>
              </a:rPr>
              <a:t>       </a:t>
            </a:r>
            <a:r>
              <a:rPr lang="bn-BD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NikoshBAN"/>
                <a:ea typeface="Times New Roman"/>
                <a:cs typeface="Times New Roman"/>
              </a:rPr>
              <a:t>¡¡¡</a:t>
            </a:r>
            <a:r>
              <a:rPr lang="en-US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NikoshBAN"/>
                <a:ea typeface="Times New Roman"/>
                <a:cs typeface="Times New Roman"/>
              </a:rPr>
              <a:t>            </a:t>
            </a:r>
            <a:r>
              <a:rPr lang="bn-IN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গ</a:t>
            </a:r>
            <a:r>
              <a:rPr lang="en-US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NikoshBAN"/>
                <a:ea typeface="Times New Roman"/>
                <a:cs typeface="Times New Roman"/>
              </a:rPr>
              <a:t>  </a:t>
            </a:r>
            <a:r>
              <a:rPr lang="bn-BD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NikoshBAN"/>
                <a:ea typeface="Times New Roman"/>
                <a:cs typeface="Times New Roman"/>
              </a:rPr>
              <a:t>¡, ¡¡ ,¡¡¡</a:t>
            </a:r>
            <a:r>
              <a:rPr lang="en-US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NikoshBAN"/>
                <a:ea typeface="Times New Roman"/>
                <a:cs typeface="Times New Roman"/>
              </a:rPr>
              <a:t>        </a:t>
            </a:r>
            <a:r>
              <a:rPr lang="bn-IN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ঘ</a:t>
            </a:r>
            <a:r>
              <a:rPr lang="bn-BD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   ¡</a:t>
            </a:r>
            <a:endParaRPr lang="en-US" dirty="0">
              <a:ln>
                <a:solidFill>
                  <a:srgbClr val="00B050"/>
                </a:solidFill>
              </a:ln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dirty="0">
                <a:solidFill>
                  <a:srgbClr val="002060"/>
                </a:solidFill>
                <a:latin typeface="NikoshBAN"/>
                <a:ea typeface="Times New Roman"/>
                <a:cs typeface="Times New Roman"/>
              </a:rPr>
              <a:t> </a:t>
            </a:r>
          </a:p>
        </p:txBody>
      </p:sp>
      <p:sp>
        <p:nvSpPr>
          <p:cNvPr id="4" name="Flowchart: Connector 3"/>
          <p:cNvSpPr/>
          <p:nvPr/>
        </p:nvSpPr>
        <p:spPr>
          <a:xfrm>
            <a:off x="4876800" y="1299030"/>
            <a:ext cx="304800" cy="381000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10" y="2632159"/>
            <a:ext cx="340234" cy="415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520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bn-BD" b="1" u="sng" spc="150" dirty="0">
                <a:ln w="11430"/>
                <a:solidFill>
                  <a:srgbClr val="7030A0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নিচের উদ্দীপকটি পড়ে </a:t>
            </a:r>
            <a:r>
              <a:rPr lang="bn-BD" b="1" u="sng" spc="150" dirty="0" smtClean="0">
                <a:ln w="11430"/>
                <a:solidFill>
                  <a:srgbClr val="7030A0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৪ ও ৫ </a:t>
            </a:r>
            <a:r>
              <a:rPr lang="bn-BD" b="1" u="sng" spc="150" dirty="0">
                <a:ln w="11430"/>
                <a:solidFill>
                  <a:srgbClr val="7030A0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নং প্রশ্নের উত্তর দাওঃ</a:t>
            </a:r>
            <a:r>
              <a:rPr lang="bn-BD" b="1" spc="150" dirty="0">
                <a:ln w="11430"/>
                <a:solidFill>
                  <a:srgbClr val="7030A0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bn-BD" sz="240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Times New Roman"/>
                <a:ea typeface="Times New Roman"/>
                <a:cs typeface="NikoshBAN"/>
              </a:rPr>
              <a:t>    জামিল সাহেব যে দেশে বাস করে</a:t>
            </a:r>
            <a:r>
              <a:rPr lang="en-US" sz="240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Times New Roman"/>
                <a:ea typeface="Times New Roman"/>
                <a:cs typeface="NikoshBAN"/>
              </a:rPr>
              <a:t>ন</a:t>
            </a:r>
            <a:r>
              <a:rPr lang="bn-BD" sz="240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Times New Roman"/>
                <a:ea typeface="Times New Roman"/>
                <a:cs typeface="NikoshBAN"/>
              </a:rPr>
              <a:t> সে দেশটি </a:t>
            </a:r>
            <a:r>
              <a:rPr lang="bn-IN" sz="240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Times New Roman"/>
                <a:ea typeface="Times New Roman"/>
                <a:cs typeface="NikoshBAN"/>
              </a:rPr>
              <a:t>নদীমাতিৃক </a:t>
            </a:r>
            <a:r>
              <a:rPr lang="hi-IN" sz="2400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Times New Roman"/>
                <a:ea typeface="Times New Roman"/>
                <a:cs typeface="NikoshBAN"/>
              </a:rPr>
              <a:t>। </a:t>
            </a:r>
            <a:r>
              <a:rPr lang="bn-BD" sz="240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Times New Roman"/>
                <a:ea typeface="Times New Roman"/>
                <a:cs typeface="NikoshBAN"/>
              </a:rPr>
              <a:t>সে</a:t>
            </a:r>
            <a:r>
              <a:rPr lang="en-US" sz="240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Times New Roman"/>
                <a:ea typeface="Times New Roman"/>
                <a:cs typeface="NikoshBAN"/>
              </a:rPr>
              <a:t> </a:t>
            </a:r>
            <a:r>
              <a:rPr lang="bn-IN" sz="240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Times New Roman"/>
                <a:ea typeface="Times New Roman"/>
                <a:cs typeface="NikoshBAN"/>
              </a:rPr>
              <a:t>দেশের নি</a:t>
            </a:r>
            <a:r>
              <a:rPr lang="en-US" sz="2400" dirty="0" err="1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Times New Roman"/>
                <a:ea typeface="Times New Roman"/>
                <a:cs typeface="NikoshBAN"/>
              </a:rPr>
              <a:t>র্দিষ্ট</a:t>
            </a:r>
            <a:r>
              <a:rPr lang="bn-IN" sz="240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Times New Roman"/>
                <a:ea typeface="Times New Roman"/>
                <a:cs typeface="NikoshBAN"/>
              </a:rPr>
              <a:t> </a:t>
            </a:r>
            <a:r>
              <a:rPr lang="bn-IN" sz="2400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Times New Roman"/>
                <a:ea typeface="Times New Roman"/>
                <a:cs typeface="NikoshBAN"/>
              </a:rPr>
              <a:t>আয়তন আছে</a:t>
            </a:r>
            <a:r>
              <a:rPr lang="hi-IN" sz="2400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Times New Roman"/>
                <a:ea typeface="Times New Roman"/>
                <a:cs typeface="NikoshBAN"/>
              </a:rPr>
              <a:t>। </a:t>
            </a:r>
            <a:r>
              <a:rPr lang="bn-IN" sz="2400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Times New Roman"/>
                <a:ea typeface="Times New Roman"/>
                <a:cs typeface="NikoshBAN"/>
              </a:rPr>
              <a:t>এর উত্তরে ও </a:t>
            </a:r>
            <a:r>
              <a:rPr lang="bn-IN" sz="240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Times New Roman"/>
                <a:ea typeface="Times New Roman"/>
                <a:cs typeface="NikoshBAN"/>
              </a:rPr>
              <a:t>প</a:t>
            </a:r>
            <a:r>
              <a:rPr lang="en-US" sz="240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Times New Roman"/>
                <a:ea typeface="Times New Roman"/>
                <a:cs typeface="NikoshBAN"/>
              </a:rPr>
              <a:t>ূ</a:t>
            </a:r>
            <a:r>
              <a:rPr lang="bn-IN" sz="240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Times New Roman"/>
                <a:ea typeface="Times New Roman"/>
                <a:cs typeface="NikoshBAN"/>
              </a:rPr>
              <a:t>র্বে</a:t>
            </a:r>
            <a:r>
              <a:rPr lang="bn-BD" sz="240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Times New Roman"/>
                <a:ea typeface="Times New Roman"/>
                <a:cs typeface="NikoshBAN"/>
              </a:rPr>
              <a:t> যে দেশটি রয়েছে সেটি আমাদের বন্ধু রাষ্ট্র।</a:t>
            </a:r>
            <a:r>
              <a:rPr lang="en-US" sz="240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NikoshBAN"/>
                <a:ea typeface="Times New Roman"/>
                <a:cs typeface="Times New Roman"/>
              </a:rPr>
              <a:t> </a:t>
            </a:r>
            <a:r>
              <a:rPr lang="bn-IN" sz="2400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Times New Roman"/>
                <a:ea typeface="Times New Roman"/>
                <a:cs typeface="NikoshBAN"/>
              </a:rPr>
              <a:t>দক্ষিণে  বিশাল </a:t>
            </a:r>
            <a:r>
              <a:rPr lang="bn-IN" sz="240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Times New Roman"/>
                <a:ea typeface="Times New Roman"/>
                <a:cs typeface="NikoshBAN"/>
              </a:rPr>
              <a:t>সাগর</a:t>
            </a:r>
            <a:r>
              <a:rPr lang="en-US" sz="240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NikoshBAN"/>
                <a:ea typeface="Times New Roman"/>
                <a:cs typeface="Times New Roman"/>
              </a:rPr>
              <a:t>, </a:t>
            </a:r>
            <a:r>
              <a:rPr lang="bn-IN" sz="240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Times New Roman"/>
                <a:ea typeface="Times New Roman"/>
                <a:cs typeface="NikoshBAN"/>
              </a:rPr>
              <a:t>পূর্বে</a:t>
            </a:r>
            <a:r>
              <a:rPr lang="bn-BD" sz="240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Times New Roman"/>
                <a:ea typeface="Times New Roman"/>
                <a:cs typeface="NikoshBAN"/>
              </a:rPr>
              <a:t>ও একটি রাষ্ট্র আছে</a:t>
            </a:r>
            <a:r>
              <a:rPr lang="bn-IN" sz="240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Times New Roman"/>
                <a:ea typeface="Times New Roman"/>
                <a:cs typeface="NikoshBAN"/>
              </a:rPr>
              <a:t> </a:t>
            </a:r>
            <a:r>
              <a:rPr lang="bn-IN" sz="2400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Times New Roman"/>
                <a:ea typeface="Times New Roman"/>
                <a:cs typeface="NikoshBAN"/>
              </a:rPr>
              <a:t>এবং পশ্চিমে </a:t>
            </a:r>
            <a:r>
              <a:rPr lang="bn-BD" sz="240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Times New Roman"/>
                <a:ea typeface="Times New Roman"/>
                <a:cs typeface="NikoshBAN"/>
              </a:rPr>
              <a:t>ভারতের </a:t>
            </a:r>
            <a:r>
              <a:rPr lang="en-US" sz="2400" dirty="0" err="1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Times New Roman"/>
                <a:ea typeface="Times New Roman"/>
                <a:cs typeface="NikoshBAN"/>
              </a:rPr>
              <a:t>পশ্চিম</a:t>
            </a:r>
            <a:r>
              <a:rPr lang="bn-BD" sz="240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Times New Roman"/>
                <a:ea typeface="Times New Roman"/>
                <a:cs typeface="NikoshBAN"/>
              </a:rPr>
              <a:t> বঙ্গ</a:t>
            </a:r>
            <a:r>
              <a:rPr lang="hi-IN" sz="240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Times New Roman"/>
                <a:ea typeface="Times New Roman"/>
                <a:cs typeface="NikoshBAN"/>
              </a:rPr>
              <a:t>।</a:t>
            </a:r>
            <a:endParaRPr lang="en-US" sz="2400" dirty="0">
              <a:ln>
                <a:solidFill>
                  <a:srgbClr val="00B050"/>
                </a:solidFill>
              </a:ln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bn-IN" sz="2400" b="1" dirty="0" smtClean="0"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৪</a:t>
            </a:r>
            <a:r>
              <a:rPr lang="hi-IN" sz="2400" b="1" dirty="0" smtClean="0"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।</a:t>
            </a:r>
            <a:r>
              <a:rPr lang="en-US" sz="2400" b="1" dirty="0" smtClean="0">
                <a:solidFill>
                  <a:srgbClr val="002060"/>
                </a:solidFill>
                <a:latin typeface="NikoshBAN"/>
                <a:ea typeface="Times New Roman"/>
                <a:cs typeface="Times New Roman"/>
              </a:rPr>
              <a:t>  </a:t>
            </a:r>
            <a:r>
              <a:rPr lang="bn-BD" sz="2400" b="1" dirty="0" smtClean="0"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 জামিল সাহেব যে দেশে বাস করে</a:t>
            </a:r>
            <a:r>
              <a:rPr lang="en-US" sz="2400" b="1" dirty="0" smtClean="0"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ন </a:t>
            </a:r>
            <a:r>
              <a:rPr lang="bn-BD" sz="2400" b="1" dirty="0" smtClean="0"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সে দেশটি  কোন  অঞ্চল দিয়ে ঘেরা- -</a:t>
            </a:r>
          </a:p>
          <a:p>
            <a:pPr marL="514350" lvl="0" indent="-514350">
              <a:spcBef>
                <a:spcPts val="0"/>
              </a:spcBef>
              <a:spcAft>
                <a:spcPts val="1000"/>
              </a:spcAft>
              <a:buFont typeface="+mj-lt"/>
              <a:buAutoNum type="romanLcPeriod"/>
            </a:pPr>
            <a:r>
              <a:rPr lang="bn-IN" sz="240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Times New Roman"/>
                <a:ea typeface="Times New Roman"/>
                <a:cs typeface="NikoshBAN"/>
              </a:rPr>
              <a:t>উত্তরে </a:t>
            </a:r>
            <a:r>
              <a:rPr lang="bn-IN" sz="2400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Times New Roman"/>
                <a:ea typeface="Times New Roman"/>
                <a:cs typeface="NikoshBAN"/>
              </a:rPr>
              <a:t>ও পৃর্বে</a:t>
            </a:r>
            <a:r>
              <a:rPr lang="en-US" sz="2400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NikoshBAN"/>
                <a:ea typeface="Times New Roman"/>
                <a:cs typeface="Times New Roman"/>
              </a:rPr>
              <a:t>  </a:t>
            </a:r>
            <a:r>
              <a:rPr lang="bn-IN" sz="2400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Times New Roman"/>
                <a:ea typeface="Times New Roman"/>
                <a:cs typeface="NikoshBAN"/>
              </a:rPr>
              <a:t>ভারত </a:t>
            </a:r>
            <a:endParaRPr lang="bn-BD" sz="2400" dirty="0" smtClean="0">
              <a:solidFill>
                <a:prstClr val="black"/>
              </a:solidFill>
              <a:latin typeface="Times New Roman"/>
              <a:ea typeface="Times New Roman"/>
              <a:cs typeface="NikoshBAN"/>
            </a:endParaRPr>
          </a:p>
          <a:p>
            <a:pPr marL="514350" lvl="0" indent="-514350">
              <a:spcBef>
                <a:spcPts val="0"/>
              </a:spcBef>
              <a:spcAft>
                <a:spcPts val="1000"/>
              </a:spcAft>
              <a:buFont typeface="+mj-lt"/>
              <a:buAutoNum type="romanLcPeriod"/>
            </a:pPr>
            <a:r>
              <a:rPr lang="bn-IN" sz="240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Times New Roman"/>
                <a:ea typeface="Times New Roman"/>
                <a:cs typeface="NikoshBAN"/>
              </a:rPr>
              <a:t>দক্ষিণে  বিশাল</a:t>
            </a:r>
            <a:r>
              <a:rPr lang="en-US" sz="240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Times New Roman"/>
                <a:ea typeface="Times New Roman"/>
                <a:cs typeface="NikoshBAN"/>
              </a:rPr>
              <a:t> </a:t>
            </a:r>
            <a:r>
              <a:rPr lang="bn-BD" sz="240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Times New Roman"/>
                <a:ea typeface="Times New Roman"/>
                <a:cs typeface="NikoshBAN"/>
              </a:rPr>
              <a:t>বনভূমি</a:t>
            </a:r>
            <a:endParaRPr lang="en-US" sz="2400" dirty="0" smtClean="0">
              <a:ln>
                <a:solidFill>
                  <a:srgbClr val="00B050"/>
                </a:solidFill>
              </a:ln>
              <a:solidFill>
                <a:prstClr val="black"/>
              </a:solidFill>
              <a:latin typeface="Times New Roman"/>
              <a:ea typeface="Times New Roman"/>
              <a:cs typeface="NikoshBAN"/>
            </a:endParaRPr>
          </a:p>
          <a:p>
            <a:pPr marL="514350" lvl="0" indent="-514350">
              <a:spcBef>
                <a:spcPts val="0"/>
              </a:spcBef>
              <a:spcAft>
                <a:spcPts val="1000"/>
              </a:spcAft>
              <a:buFont typeface="+mj-lt"/>
              <a:buAutoNum type="romanLcPeriod"/>
            </a:pPr>
            <a:r>
              <a:rPr lang="bn-IN" sz="260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Times New Roman"/>
                <a:ea typeface="Times New Roman"/>
                <a:cs typeface="NikoshBAN"/>
              </a:rPr>
              <a:t>পূর্বে </a:t>
            </a:r>
            <a:r>
              <a:rPr lang="bn-IN" sz="2600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Times New Roman"/>
                <a:ea typeface="Times New Roman"/>
                <a:cs typeface="NikoshBAN"/>
              </a:rPr>
              <a:t>মায়নমার</a:t>
            </a:r>
            <a:endParaRPr lang="bn-BD" sz="2400" dirty="0" smtClean="0">
              <a:ln>
                <a:solidFill>
                  <a:srgbClr val="00B050"/>
                </a:solidFill>
              </a:ln>
              <a:solidFill>
                <a:prstClr val="black"/>
              </a:solidFill>
              <a:latin typeface="Times New Roman"/>
              <a:ea typeface="Times New Roman"/>
              <a:cs typeface="NikoshBAN"/>
            </a:endParaRPr>
          </a:p>
          <a:p>
            <a:pPr marL="514350" lvl="0" indent="-514350">
              <a:spcBef>
                <a:spcPts val="0"/>
              </a:spcBef>
              <a:spcAft>
                <a:spcPts val="1000"/>
              </a:spcAft>
              <a:buFont typeface="+mj-lt"/>
              <a:buAutoNum type="romanLcPeriod"/>
            </a:pPr>
            <a:endParaRPr lang="bn-BD" sz="2400" dirty="0" smtClean="0">
              <a:solidFill>
                <a:prstClr val="black"/>
              </a:solidFill>
              <a:latin typeface="Times New Roman"/>
              <a:ea typeface="Times New Roman"/>
              <a:cs typeface="NikoshBAN"/>
            </a:endParaRPr>
          </a:p>
          <a:p>
            <a:pPr marL="0" lvl="0" indent="0">
              <a:buNone/>
            </a:pPr>
            <a:r>
              <a:rPr lang="bn-BD" sz="2400" b="1" dirty="0" smtClean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নিচের </a:t>
            </a:r>
            <a:r>
              <a:rPr lang="bn-BD" sz="2400" b="1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কোনটি সঠিক ?</a:t>
            </a:r>
          </a:p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bn-IN" sz="2000" b="1" dirty="0" smtClean="0">
                <a:solidFill>
                  <a:prstClr val="black"/>
                </a:solidFill>
                <a:latin typeface="NikoshBAN" panose="02000000000000000000" pitchFamily="2" charset="0"/>
                <a:ea typeface="Times New Roman"/>
                <a:cs typeface="NikoshBAN" panose="02000000000000000000" pitchFamily="2" charset="0"/>
              </a:rPr>
              <a:t>ক</a:t>
            </a:r>
            <a:r>
              <a:rPr lang="bn-BD" sz="2000" b="1" dirty="0" smtClean="0">
                <a:solidFill>
                  <a:prstClr val="black"/>
                </a:solidFill>
                <a:latin typeface="NikoshBAN" panose="02000000000000000000" pitchFamily="2" charset="0"/>
                <a:ea typeface="Times New Roman"/>
                <a:cs typeface="NikoshBAN" panose="02000000000000000000" pitchFamily="2" charset="0"/>
              </a:rPr>
              <a:t>    </a:t>
            </a:r>
            <a:r>
              <a:rPr lang="en-US" sz="2000" b="1" dirty="0" smtClean="0">
                <a:solidFill>
                  <a:prstClr val="black"/>
                </a:solidFill>
                <a:latin typeface="NikoshBAN" panose="02000000000000000000" pitchFamily="2" charset="0"/>
                <a:ea typeface="Times New Roman"/>
                <a:cs typeface="NikoshBAN" panose="02000000000000000000" pitchFamily="2" charset="0"/>
              </a:rPr>
              <a:t> </a:t>
            </a:r>
            <a:r>
              <a:rPr lang="bn-BD" sz="2000" b="1" dirty="0" smtClean="0">
                <a:solidFill>
                  <a:prstClr val="black"/>
                </a:solidFill>
                <a:latin typeface="NikoshBAN" panose="02000000000000000000" pitchFamily="2" charset="0"/>
                <a:ea typeface="Times New Roman"/>
                <a:cs typeface="NikoshBAN" panose="02000000000000000000" pitchFamily="2" charset="0"/>
              </a:rPr>
              <a:t>¡</a:t>
            </a:r>
            <a:r>
              <a:rPr lang="en-US" sz="2000" b="1" dirty="0" smtClean="0">
                <a:solidFill>
                  <a:prstClr val="black"/>
                </a:solidFill>
                <a:latin typeface="NikoshBAN" panose="02000000000000000000" pitchFamily="2" charset="0"/>
                <a:ea typeface="Times New Roman"/>
                <a:cs typeface="NikoshBAN" panose="02000000000000000000" pitchFamily="2" charset="0"/>
              </a:rPr>
              <a:t>            </a:t>
            </a:r>
            <a:r>
              <a:rPr lang="bn-IN" sz="2000" b="1" dirty="0" smtClean="0">
                <a:solidFill>
                  <a:prstClr val="black"/>
                </a:solidFill>
                <a:latin typeface="NikoshBAN" panose="02000000000000000000" pitchFamily="2" charset="0"/>
                <a:ea typeface="Times New Roman"/>
                <a:cs typeface="NikoshBAN" panose="02000000000000000000" pitchFamily="2" charset="0"/>
              </a:rPr>
              <a:t>খ</a:t>
            </a:r>
            <a:r>
              <a:rPr lang="en-US" sz="2000" b="1" dirty="0" smtClean="0">
                <a:solidFill>
                  <a:prstClr val="black"/>
                </a:solidFill>
                <a:latin typeface="NikoshBAN" panose="02000000000000000000" pitchFamily="2" charset="0"/>
                <a:ea typeface="Times New Roman"/>
                <a:cs typeface="NikoshBAN" panose="02000000000000000000" pitchFamily="2" charset="0"/>
              </a:rPr>
              <a:t>     </a:t>
            </a:r>
            <a:r>
              <a:rPr lang="bn-BD" sz="2000" b="1" dirty="0" smtClean="0">
                <a:solidFill>
                  <a:prstClr val="black"/>
                </a:solidFill>
                <a:latin typeface="NikoshBAN" panose="02000000000000000000" pitchFamily="2" charset="0"/>
                <a:ea typeface="Times New Roman"/>
                <a:cs typeface="NikoshBAN" panose="02000000000000000000" pitchFamily="2" charset="0"/>
              </a:rPr>
              <a:t>¡</a:t>
            </a:r>
            <a:r>
              <a:rPr lang="en-US" sz="2000" b="1" dirty="0">
                <a:solidFill>
                  <a:prstClr val="black"/>
                </a:solidFill>
                <a:latin typeface="NikoshBAN" panose="02000000000000000000" pitchFamily="2" charset="0"/>
                <a:ea typeface="Times New Roman"/>
                <a:cs typeface="NikoshBAN" panose="02000000000000000000" pitchFamily="2" charset="0"/>
              </a:rPr>
              <a:t>i</a:t>
            </a:r>
            <a:r>
              <a:rPr lang="en-US" sz="2000" b="1" dirty="0" smtClean="0">
                <a:solidFill>
                  <a:prstClr val="black"/>
                </a:solidFill>
                <a:latin typeface="NikoshBAN" panose="02000000000000000000" pitchFamily="2" charset="0"/>
                <a:ea typeface="Times New Roman"/>
                <a:cs typeface="NikoshBAN" panose="02000000000000000000" pitchFamily="2" charset="0"/>
              </a:rPr>
              <a:t>         </a:t>
            </a:r>
            <a:r>
              <a:rPr lang="bn-IN" sz="2000" b="1" dirty="0" smtClean="0">
                <a:solidFill>
                  <a:prstClr val="black"/>
                </a:solidFill>
                <a:latin typeface="NikoshBAN" panose="02000000000000000000" pitchFamily="2" charset="0"/>
                <a:ea typeface="Times New Roman"/>
                <a:cs typeface="NikoshBAN" panose="02000000000000000000" pitchFamily="2" charset="0"/>
              </a:rPr>
              <a:t>গ</a:t>
            </a:r>
            <a:r>
              <a:rPr lang="en-US" sz="2000" b="1" dirty="0" smtClean="0">
                <a:solidFill>
                  <a:prstClr val="black"/>
                </a:solidFill>
                <a:latin typeface="NikoshBAN" panose="02000000000000000000" pitchFamily="2" charset="0"/>
                <a:ea typeface="Times New Roman"/>
                <a:cs typeface="NikoshBAN" panose="02000000000000000000" pitchFamily="2" charset="0"/>
              </a:rPr>
              <a:t>          </a:t>
            </a:r>
            <a:r>
              <a:rPr lang="bn-BD" sz="2000" b="1" dirty="0" smtClean="0">
                <a:solidFill>
                  <a:prstClr val="black"/>
                </a:solidFill>
                <a:latin typeface="NikoshBAN" panose="02000000000000000000" pitchFamily="2" charset="0"/>
                <a:ea typeface="Times New Roman"/>
                <a:cs typeface="NikoshBAN" panose="02000000000000000000" pitchFamily="2" charset="0"/>
              </a:rPr>
              <a:t>¡,      ¡¡¡</a:t>
            </a:r>
            <a:r>
              <a:rPr lang="en-US" sz="2000" b="1" dirty="0" smtClean="0">
                <a:solidFill>
                  <a:prstClr val="black"/>
                </a:solidFill>
                <a:latin typeface="NikoshBAN" panose="02000000000000000000" pitchFamily="2" charset="0"/>
                <a:ea typeface="Times New Roman"/>
                <a:cs typeface="NikoshBAN" panose="02000000000000000000" pitchFamily="2" charset="0"/>
              </a:rPr>
              <a:t>            </a:t>
            </a:r>
            <a:r>
              <a:rPr lang="bn-IN" sz="2000" b="1" dirty="0" smtClean="0">
                <a:solidFill>
                  <a:prstClr val="black"/>
                </a:solidFill>
                <a:latin typeface="NikoshBAN" panose="02000000000000000000" pitchFamily="2" charset="0"/>
                <a:ea typeface="Times New Roman"/>
                <a:cs typeface="NikoshBAN" panose="02000000000000000000" pitchFamily="2" charset="0"/>
              </a:rPr>
              <a:t>ঘ</a:t>
            </a:r>
            <a:r>
              <a:rPr lang="en-US" sz="2000" b="1" dirty="0" smtClean="0">
                <a:solidFill>
                  <a:prstClr val="black"/>
                </a:solidFill>
                <a:latin typeface="NikoshBAN" panose="02000000000000000000" pitchFamily="2" charset="0"/>
                <a:ea typeface="Times New Roman"/>
                <a:cs typeface="NikoshBAN" panose="02000000000000000000" pitchFamily="2" charset="0"/>
              </a:rPr>
              <a:t>    </a:t>
            </a:r>
            <a:r>
              <a:rPr lang="bn-BD" sz="2000" b="1" dirty="0" smtClean="0">
                <a:solidFill>
                  <a:prstClr val="black"/>
                </a:solidFill>
                <a:latin typeface="NikoshBAN" panose="02000000000000000000" pitchFamily="2" charset="0"/>
                <a:ea typeface="Times New Roman"/>
                <a:cs typeface="NikoshBAN" panose="02000000000000000000" pitchFamily="2" charset="0"/>
              </a:rPr>
              <a:t>¡,    ¡¡</a:t>
            </a:r>
            <a:r>
              <a:rPr lang="en-US" sz="2000" b="1" dirty="0" smtClean="0">
                <a:solidFill>
                  <a:prstClr val="black"/>
                </a:solidFill>
                <a:latin typeface="NikoshBAN" panose="02000000000000000000" pitchFamily="2" charset="0"/>
                <a:ea typeface="Times New Roman"/>
                <a:cs typeface="NikoshBAN" panose="02000000000000000000" pitchFamily="2" charset="0"/>
              </a:rPr>
              <a:t> </a:t>
            </a:r>
            <a:r>
              <a:rPr lang="bn-BD" sz="2000" b="1" dirty="0" smtClean="0">
                <a:solidFill>
                  <a:prstClr val="black"/>
                </a:solidFill>
                <a:latin typeface="NikoshBAN" panose="02000000000000000000" pitchFamily="2" charset="0"/>
                <a:ea typeface="Times New Roman"/>
                <a:cs typeface="NikoshBAN" panose="02000000000000000000" pitchFamily="2" charset="0"/>
              </a:rPr>
              <a:t>,</a:t>
            </a:r>
            <a:r>
              <a:rPr lang="en-US" sz="2000" b="1" dirty="0" smtClean="0">
                <a:solidFill>
                  <a:prstClr val="black"/>
                </a:solidFill>
                <a:latin typeface="NikoshBAN" panose="02000000000000000000" pitchFamily="2" charset="0"/>
                <a:ea typeface="Times New Roman"/>
                <a:cs typeface="NikoshBAN" panose="02000000000000000000" pitchFamily="2" charset="0"/>
              </a:rPr>
              <a:t>   </a:t>
            </a:r>
            <a:r>
              <a:rPr lang="bn-BD" sz="2000" b="1" dirty="0" smtClean="0">
                <a:solidFill>
                  <a:prstClr val="black"/>
                </a:solidFill>
                <a:latin typeface="NikoshBAN" panose="02000000000000000000" pitchFamily="2" charset="0"/>
                <a:ea typeface="Times New Roman"/>
                <a:cs typeface="NikoshBAN" panose="02000000000000000000" pitchFamily="2" charset="0"/>
              </a:rPr>
              <a:t>¡¡¡</a:t>
            </a:r>
            <a:r>
              <a:rPr lang="en-US" sz="2000" b="1" dirty="0" smtClean="0">
                <a:solidFill>
                  <a:prstClr val="black"/>
                </a:solidFill>
                <a:latin typeface="NikoshBAN" panose="02000000000000000000" pitchFamily="2" charset="0"/>
                <a:ea typeface="Times New Roman"/>
                <a:cs typeface="NikoshBAN" panose="02000000000000000000" pitchFamily="2" charset="0"/>
              </a:rPr>
              <a:t>       </a:t>
            </a:r>
            <a:endParaRPr lang="en-US" sz="2000" b="1" dirty="0">
              <a:solidFill>
                <a:prstClr val="black"/>
              </a:solidFill>
              <a:latin typeface="NikoshBAN" panose="02000000000000000000" pitchFamily="2" charset="0"/>
              <a:ea typeface="Times New Roman"/>
              <a:cs typeface="NikoshBAN" panose="02000000000000000000" pitchFamily="2" charset="0"/>
            </a:endParaRPr>
          </a:p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bn-IN" sz="2400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Times New Roman"/>
                <a:ea typeface="Times New Roman"/>
                <a:cs typeface="NikoshBAN"/>
              </a:rPr>
              <a:t>৫</a:t>
            </a:r>
            <a:r>
              <a:rPr lang="hi-IN" sz="2400" b="1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ea typeface="Times New Roman"/>
                <a:cs typeface="NikoshBAN" panose="02000000000000000000" pitchFamily="2" charset="0"/>
              </a:rPr>
              <a:t>। </a:t>
            </a:r>
            <a:r>
              <a:rPr lang="bn-BD" sz="2400" b="1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ea typeface="Times New Roman"/>
                <a:cs typeface="NikoshBAN" panose="02000000000000000000" pitchFamily="2" charset="0"/>
              </a:rPr>
              <a:t> </a:t>
            </a:r>
            <a:r>
              <a:rPr lang="bn-BD" sz="2400" b="1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ea typeface="Times New Roman"/>
                <a:cs typeface="NikoshBAN" panose="02000000000000000000" pitchFamily="2" charset="0"/>
              </a:rPr>
              <a:t>ঐ দেশটির </a:t>
            </a:r>
            <a:r>
              <a:rPr lang="bn-IN" sz="2400" b="1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ea typeface="Times New Roman"/>
                <a:cs typeface="NikoshBAN" panose="02000000000000000000" pitchFamily="2" charset="0"/>
              </a:rPr>
              <a:t>আয়তন</a:t>
            </a:r>
            <a:r>
              <a:rPr lang="en-US" sz="2400" b="1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ea typeface="Times New Roman"/>
                <a:cs typeface="NikoshBAN" panose="02000000000000000000" pitchFamily="2" charset="0"/>
              </a:rPr>
              <a:t>  </a:t>
            </a:r>
            <a:r>
              <a:rPr lang="bn-IN" sz="2400" b="1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ea typeface="Times New Roman"/>
                <a:cs typeface="NikoshBAN" panose="02000000000000000000" pitchFamily="2" charset="0"/>
              </a:rPr>
              <a:t>কত</a:t>
            </a:r>
            <a:r>
              <a:rPr lang="en-US" sz="2400" b="1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ea typeface="Times New Roman"/>
                <a:cs typeface="NikoshBAN" panose="02000000000000000000" pitchFamily="2" charset="0"/>
              </a:rPr>
              <a:t> ?</a:t>
            </a:r>
          </a:p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400" b="1" dirty="0">
                <a:ln w="10541" cmpd="sng">
                  <a:solidFill>
                    <a:srgbClr val="00B05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/>
                <a:ea typeface="Times New Roman"/>
                <a:cs typeface="Times New Roman"/>
              </a:rPr>
              <a:t>    </a:t>
            </a:r>
            <a:r>
              <a:rPr lang="bn-IN" sz="2400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ক</a:t>
            </a:r>
            <a:r>
              <a:rPr lang="hi-IN" sz="2400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 </a:t>
            </a:r>
            <a:r>
              <a:rPr lang="en-US" sz="2400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 </a:t>
            </a:r>
            <a:r>
              <a:rPr lang="bn-IN" sz="2400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৫৬৯৭৭ </a:t>
            </a:r>
            <a:r>
              <a:rPr lang="bn-IN" sz="2400" b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বর্গমাইল</a:t>
            </a:r>
            <a:r>
              <a:rPr lang="en-US" sz="2400" b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NikoshBAN"/>
                <a:ea typeface="Times New Roman"/>
                <a:cs typeface="Times New Roman"/>
              </a:rPr>
              <a:t>   </a:t>
            </a:r>
            <a:r>
              <a:rPr lang="bn-IN" sz="2400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খ</a:t>
            </a:r>
            <a:r>
              <a:rPr lang="bn-BD" sz="2400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 </a:t>
            </a:r>
            <a:r>
              <a:rPr lang="hi-IN" sz="2400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 </a:t>
            </a:r>
            <a:r>
              <a:rPr lang="bn-IN" sz="2400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৫৫৯৭৭ </a:t>
            </a:r>
            <a:r>
              <a:rPr lang="bn-IN" sz="2400" b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বর্গমাইল</a:t>
            </a:r>
            <a:r>
              <a:rPr lang="en-US" sz="2400" b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NikoshBAN"/>
                <a:ea typeface="Times New Roman"/>
                <a:cs typeface="Times New Roman"/>
              </a:rPr>
              <a:t>  </a:t>
            </a:r>
            <a:r>
              <a:rPr lang="en-US" sz="2400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NikoshBAN"/>
                <a:ea typeface="Times New Roman"/>
                <a:cs typeface="Times New Roman"/>
              </a:rPr>
              <a:t> </a:t>
            </a:r>
            <a:r>
              <a:rPr lang="bn-IN" sz="2400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গ</a:t>
            </a:r>
            <a:r>
              <a:rPr lang="bn-BD" sz="2400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 </a:t>
            </a:r>
            <a:r>
              <a:rPr lang="hi-IN" sz="2400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 </a:t>
            </a:r>
            <a:r>
              <a:rPr lang="bn-IN" sz="2400" b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৫৫৮৭৭ বর্গমাইল</a:t>
            </a:r>
            <a:r>
              <a:rPr lang="en-US" sz="2400" b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NikoshBAN"/>
                <a:ea typeface="Times New Roman"/>
                <a:cs typeface="Times New Roman"/>
              </a:rPr>
              <a:t>  </a:t>
            </a:r>
            <a:r>
              <a:rPr lang="en-US" sz="2400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NikoshBAN"/>
                <a:ea typeface="Times New Roman"/>
                <a:cs typeface="Times New Roman"/>
              </a:rPr>
              <a:t>  </a:t>
            </a:r>
            <a:r>
              <a:rPr lang="bn-IN" sz="2400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ঘ</a:t>
            </a:r>
            <a:r>
              <a:rPr lang="bn-BD" sz="2400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  </a:t>
            </a:r>
            <a:r>
              <a:rPr lang="bn-IN" sz="2400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৫৬৮৭৭ </a:t>
            </a:r>
            <a:r>
              <a:rPr lang="bn-IN" sz="2400" b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বর্গমাইল</a:t>
            </a:r>
            <a:r>
              <a:rPr lang="en-US" sz="2400" b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NikoshBAN"/>
                <a:ea typeface="Times New Roman"/>
                <a:cs typeface="Times New Roman"/>
              </a:rPr>
              <a:t>  </a:t>
            </a:r>
            <a:r>
              <a:rPr lang="hi-IN" sz="2000" b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/>
                <a:ea typeface="Times New Roman"/>
                <a:cs typeface="NikoshBAN"/>
              </a:rPr>
              <a:t>। </a:t>
            </a:r>
            <a:endParaRPr lang="en-US" sz="2000" b="1" dirty="0">
              <a:ln w="10541" cmpd="sng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marL="0" lvl="0" indent="0"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7848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7260344" cy="304800"/>
          </a:xfrm>
        </p:spPr>
        <p:txBody>
          <a:bodyPr>
            <a:normAutofit fontScale="90000"/>
          </a:bodyPr>
          <a:lstStyle/>
          <a:p>
            <a:r>
              <a:rPr lang="bn-BD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বাড়ির কাজ</a:t>
            </a:r>
            <a:endParaRPr lang="en-US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endParaRPr lang="bn-BD" dirty="0" smtClean="0"/>
          </a:p>
          <a:p>
            <a:endParaRPr lang="bn-BD" dirty="0" smtClean="0"/>
          </a:p>
          <a:p>
            <a:endParaRPr lang="bn-BD" dirty="0"/>
          </a:p>
          <a:p>
            <a:endParaRPr lang="bn-BD" dirty="0" smtClean="0"/>
          </a:p>
          <a:p>
            <a:endParaRPr lang="bn-BD" dirty="0"/>
          </a:p>
          <a:p>
            <a:pPr>
              <a:buBlip>
                <a:blip r:embed="rId3"/>
              </a:buBlip>
            </a:pPr>
            <a:r>
              <a:rPr lang="bn-BD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b="1" dirty="0" smtClean="0">
                <a:ln>
                  <a:solidFill>
                    <a:srgbClr val="00206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রাষ্ট্রের কোন উপাদানটি সবচেয়ে গুরুত্বপ</a:t>
            </a:r>
            <a:r>
              <a:rPr lang="en-US" b="1" dirty="0" smtClean="0">
                <a:ln>
                  <a:solidFill>
                    <a:srgbClr val="00206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ূ</a:t>
            </a:r>
            <a:r>
              <a:rPr lang="bn-BD" b="1" dirty="0" smtClean="0">
                <a:ln>
                  <a:solidFill>
                    <a:srgbClr val="00206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র্ণ ও সর্বশ্রেষ্ঠ উপাদান  বলে তুমি মনে কর এবং কেন,</a:t>
            </a:r>
            <a:r>
              <a:rPr lang="en-US" b="1" dirty="0" smtClean="0">
                <a:ln>
                  <a:solidFill>
                    <a:srgbClr val="00206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b="1" dirty="0" smtClean="0">
                <a:ln>
                  <a:solidFill>
                    <a:srgbClr val="00206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তা তুমি নিজের মতো করে লিখে নিয়ে আসবে ।</a:t>
            </a:r>
            <a:endParaRPr lang="en-US" sz="3600" b="1" dirty="0">
              <a:ln>
                <a:solidFill>
                  <a:srgbClr val="002060"/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143000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516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4662" y="85054"/>
            <a:ext cx="3200400" cy="1752600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bn-BD" b="1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পরিচিতি</a:t>
            </a:r>
            <a:r>
              <a:rPr lang="en-US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en-US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</a:b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0" y="1038483"/>
            <a:ext cx="3962399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10968" y="878089"/>
            <a:ext cx="403894" cy="53401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709" y="1524001"/>
            <a:ext cx="1519261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410200" y="1048993"/>
            <a:ext cx="2364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n-BD" sz="32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শিক্ষক পরিচিতি</a:t>
            </a:r>
            <a:endParaRPr lang="en-US" sz="32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06339" y="3465871"/>
            <a:ext cx="4572000" cy="261610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bn-BD" sz="3200" b="1" dirty="0">
                <a:ln>
                  <a:solidFill>
                    <a:srgbClr val="1F497D"/>
                  </a:solidFill>
                </a:ln>
                <a:solidFill>
                  <a:srgbClr val="4F81BD"/>
                </a:solidFill>
                <a:latin typeface="NikoshBAN" pitchFamily="2" charset="0"/>
                <a:cs typeface="NikoshBAN" pitchFamily="2" charset="0"/>
              </a:rPr>
              <a:t>মোছাঃ নার্গিস</a:t>
            </a:r>
            <a:r>
              <a:rPr lang="en-US" sz="3200" b="1" dirty="0">
                <a:ln>
                  <a:solidFill>
                    <a:srgbClr val="1F497D"/>
                  </a:solidFill>
                </a:ln>
                <a:solidFill>
                  <a:srgbClr val="4F81BD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>
                <a:ln>
                  <a:solidFill>
                    <a:srgbClr val="1F497D"/>
                  </a:solidFill>
                </a:ln>
                <a:solidFill>
                  <a:srgbClr val="4F81BD"/>
                </a:solidFill>
                <a:latin typeface="NikoshBAN" pitchFamily="2" charset="0"/>
                <a:cs typeface="NikoshBAN" pitchFamily="2" charset="0"/>
              </a:rPr>
              <a:t>আরা</a:t>
            </a:r>
          </a:p>
          <a:p>
            <a:pPr lvl="0" algn="ctr"/>
            <a:r>
              <a:rPr lang="bn-BD" sz="3200" b="1" dirty="0" smtClean="0">
                <a:ln>
                  <a:solidFill>
                    <a:srgbClr val="1F497D"/>
                  </a:solidFill>
                </a:ln>
                <a:solidFill>
                  <a:srgbClr val="4F81BD"/>
                </a:solidFill>
                <a:latin typeface="NikoshBAN" pitchFamily="2" charset="0"/>
                <a:cs typeface="NikoshBAN" pitchFamily="2" charset="0"/>
              </a:rPr>
              <a:t>সিনিয়র </a:t>
            </a:r>
            <a:r>
              <a:rPr lang="bn-BD" sz="3200" b="1" dirty="0">
                <a:ln>
                  <a:solidFill>
                    <a:srgbClr val="1F497D"/>
                  </a:solidFill>
                </a:ln>
                <a:solidFill>
                  <a:srgbClr val="4F81BD"/>
                </a:solidFill>
                <a:latin typeface="NikoshBAN" pitchFamily="2" charset="0"/>
                <a:cs typeface="NikoshBAN" pitchFamily="2" charset="0"/>
              </a:rPr>
              <a:t>শিক্ষিকা</a:t>
            </a:r>
          </a:p>
          <a:p>
            <a:pPr lvl="0" algn="ctr"/>
            <a:r>
              <a:rPr lang="bn-BD" sz="3200" b="1" dirty="0">
                <a:ln>
                  <a:solidFill>
                    <a:srgbClr val="1F497D"/>
                  </a:solidFill>
                </a:ln>
                <a:solidFill>
                  <a:srgbClr val="4F81BD"/>
                </a:solidFill>
                <a:latin typeface="NikoshBAN" pitchFamily="2" charset="0"/>
                <a:cs typeface="NikoshBAN" pitchFamily="2" charset="0"/>
              </a:rPr>
              <a:t>যাদুখালী স্কুল এন্ড কলেজ</a:t>
            </a:r>
          </a:p>
          <a:p>
            <a:pPr lvl="0" algn="ctr"/>
            <a:r>
              <a:rPr lang="bn-BD" sz="3200" b="1" dirty="0" smtClean="0">
                <a:ln>
                  <a:solidFill>
                    <a:srgbClr val="1F497D"/>
                  </a:solidFill>
                </a:ln>
                <a:solidFill>
                  <a:srgbClr val="4F81BD"/>
                </a:solidFill>
                <a:latin typeface="NikoshBAN" pitchFamily="2" charset="0"/>
                <a:cs typeface="NikoshBAN" pitchFamily="2" charset="0"/>
              </a:rPr>
              <a:t>মেহেরপুর।</a:t>
            </a:r>
            <a:endParaRPr lang="en-US" sz="3200" b="1" dirty="0">
              <a:ln>
                <a:solidFill>
                  <a:srgbClr val="1F497D"/>
                </a:solidFill>
              </a:ln>
              <a:solidFill>
                <a:srgbClr val="4F81BD"/>
              </a:solidFill>
              <a:latin typeface="NikoshBAN" pitchFamily="2" charset="0"/>
              <a:cs typeface="NikoshBAN" pitchFamily="2" charset="0"/>
            </a:endParaRPr>
          </a:p>
          <a:p>
            <a:pPr lvl="0" algn="ctr"/>
            <a:r>
              <a:rPr lang="en-US" b="1" dirty="0">
                <a:ln>
                  <a:solidFill>
                    <a:srgbClr val="1F497D"/>
                  </a:solidFill>
                </a:ln>
                <a:solidFill>
                  <a:srgbClr val="4F81BD"/>
                </a:solidFill>
                <a:latin typeface="NikoshBAN" pitchFamily="2" charset="0"/>
                <a:cs typeface="NikoshBAN" pitchFamily="2" charset="0"/>
              </a:rPr>
              <a:t>Email-</a:t>
            </a:r>
          </a:p>
          <a:p>
            <a:pPr lvl="0" algn="ctr"/>
            <a:r>
              <a:rPr lang="en-US" b="1" dirty="0">
                <a:ln>
                  <a:solidFill>
                    <a:srgbClr val="1F497D"/>
                  </a:solidFill>
                </a:ln>
                <a:solidFill>
                  <a:srgbClr val="4F81BD"/>
                </a:solidFill>
                <a:latin typeface="NikoshBAN" pitchFamily="2" charset="0"/>
                <a:cs typeface="NikoshBAN" pitchFamily="2" charset="0"/>
                <a:hlinkClick r:id="rId5"/>
              </a:rPr>
              <a:t>nargisara1@gmail.com</a:t>
            </a:r>
            <a:endParaRPr lang="en-US" b="1" dirty="0">
              <a:ln>
                <a:solidFill>
                  <a:srgbClr val="1F497D"/>
                </a:solidFill>
              </a:ln>
              <a:solidFill>
                <a:srgbClr val="4F81BD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3480900"/>
            <a:ext cx="461486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bn-BD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বাংলাদেশ </a:t>
            </a:r>
            <a:r>
              <a:rPr lang="bn-BD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ও বিশ্ব পরিচয়</a:t>
            </a:r>
          </a:p>
          <a:p>
            <a:pPr lvl="0" algn="ctr"/>
            <a:r>
              <a:rPr lang="bn-BD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ষষ্ঠ - শ্রেণি</a:t>
            </a:r>
          </a:p>
          <a:p>
            <a:pPr lvl="0" algn="ctr"/>
            <a:r>
              <a:rPr lang="bn-BD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অধ্যায়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- </a:t>
            </a:r>
            <a:r>
              <a:rPr lang="bn-BD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চার</a:t>
            </a:r>
            <a:endParaRPr lang="bn-BD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lvl="0" algn="ctr"/>
            <a:r>
              <a:rPr lang="bn-BD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পাঠ </a:t>
            </a:r>
            <a:r>
              <a:rPr lang="bn-BD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–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2।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82951" y="1048064"/>
            <a:ext cx="2048959" cy="64633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  <a:softEdge rad="3175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/>
            <a:r>
              <a:rPr lang="bn-BD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পাঠ পরিচিতি</a:t>
            </a:r>
            <a:endParaRPr lang="en-US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57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72" y="805855"/>
            <a:ext cx="7459927" cy="54425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533400" y="2133600"/>
            <a:ext cx="7010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9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তোমাদের সবাইকে ধন্যবাদ</a:t>
            </a:r>
            <a:endParaRPr lang="en-US" sz="9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38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00400" y="228600"/>
            <a:ext cx="2776722" cy="70788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কৃতজ্ঞতা</a:t>
            </a:r>
            <a:r>
              <a:rPr lang="en-US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স্বীকার</a:t>
            </a:r>
            <a:r>
              <a:rPr lang="en-US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725214" y="1123439"/>
            <a:ext cx="7346731" cy="954107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শিক্ষামন্ত্রণালয়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মাউশি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এনসিটিবি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এটুআই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এর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সংশ্লিষ্ট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কর্মকর্তাবৃ</a:t>
            </a:r>
            <a:r>
              <a:rPr lang="bn-BD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ন্দের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2800" dirty="0" err="1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কাছে</a:t>
            </a:r>
            <a:r>
              <a:rPr lang="en-US" sz="28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8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0" y="2097107"/>
            <a:ext cx="7315200" cy="3970318"/>
          </a:xfrm>
          <a:prstGeom prst="rect">
            <a:avLst/>
          </a:prstGeom>
          <a:solidFill>
            <a:srgbClr val="00B0F0"/>
          </a:solidFill>
          <a:ln w="76200"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কন্টেন্ট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সম্পাদক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হিসেবে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যাঁদের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নির্দেশনা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পরামর্শ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তত্ত্বাবধানে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এই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মডেল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কন্টেন্ট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সমৃদ্ধ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হয়েছে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তাঁরা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হলেন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-</a:t>
            </a:r>
          </a:p>
          <a:p>
            <a:endParaRPr lang="bn-BD" sz="28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BD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	</a:t>
            </a:r>
            <a:r>
              <a:rPr lang="en-US" sz="28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জনাব</a:t>
            </a:r>
            <a:r>
              <a:rPr lang="en-US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মো</a:t>
            </a:r>
            <a:r>
              <a:rPr lang="bn-BD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হাম্মদ</a:t>
            </a:r>
            <a:r>
              <a:rPr lang="en-US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হা</a:t>
            </a:r>
            <a:r>
              <a:rPr lang="bn-BD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বী</a:t>
            </a:r>
            <a:r>
              <a:rPr lang="en-US" sz="28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বুল</a:t>
            </a:r>
            <a:r>
              <a:rPr lang="en-US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ইসলাম</a:t>
            </a:r>
            <a:r>
              <a:rPr lang="bn-BD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সুমন</a:t>
            </a:r>
            <a:r>
              <a:rPr lang="en-US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endParaRPr lang="bn-BD" sz="2800" b="1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BD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	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সহকা</a:t>
            </a:r>
            <a:r>
              <a:rPr lang="bn-BD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রী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অধ্যাপক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টিটিসি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ময়</a:t>
            </a:r>
            <a:r>
              <a:rPr lang="bn-BD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নসিংহ</a:t>
            </a:r>
            <a:r>
              <a:rPr lang="bn-BD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endParaRPr lang="bn-BD" sz="28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BD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	</a:t>
            </a:r>
            <a:r>
              <a:rPr lang="en-US" sz="28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জনাব</a:t>
            </a:r>
            <a:r>
              <a:rPr lang="en-US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রফিকুল</a:t>
            </a:r>
            <a:r>
              <a:rPr lang="en-US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ইসলাম</a:t>
            </a:r>
            <a:r>
              <a:rPr lang="en-US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endParaRPr lang="bn-BD" sz="2800" b="1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BD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	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সহকা</a:t>
            </a:r>
            <a:r>
              <a:rPr lang="bn-BD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রী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অধ্যাপক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টিটিসি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পাবনা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endParaRPr lang="en-US" sz="28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701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786437">
            <a:off x="-2213566" y="2120258"/>
            <a:ext cx="6861994" cy="1752600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bn-BD" sz="4000" u="sng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এসো</a:t>
            </a:r>
            <a:r>
              <a:rPr lang="en-US" sz="4000" u="sng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u="sng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আমরা </a:t>
            </a:r>
            <a:r>
              <a:rPr lang="bn-BD" sz="4000" u="sng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ভিডিওটি দেখি-</a:t>
            </a:r>
            <a:endParaRPr lang="en-US" u="sng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762000"/>
            <a:ext cx="6629400" cy="5183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0799595"/>
              </p:ext>
            </p:extLst>
          </p:nvPr>
        </p:nvGraphicFramePr>
        <p:xfrm>
          <a:off x="1905000" y="213360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" name="Packager Shell Object" showAsIcon="1" r:id="rId6" imgW="914400" imgH="771480" progId="Package">
                  <p:embed/>
                </p:oleObj>
              </mc:Choice>
              <mc:Fallback>
                <p:oleObj name="Packager Shell Object" showAsIcon="1" r:id="rId6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905000" y="2133600"/>
                        <a:ext cx="914400" cy="771525"/>
                      </a:xfrm>
                      <a:prstGeom prst="rect">
                        <a:avLst/>
                      </a:prstGeom>
                      <a:ln w="5715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572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609600"/>
            <a:ext cx="3657600" cy="2514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22" y="762000"/>
            <a:ext cx="3036977" cy="23875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581400"/>
            <a:ext cx="3810000" cy="24288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48" y="3428999"/>
            <a:ext cx="3939252" cy="3038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522044" y="5302389"/>
            <a:ext cx="10887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bn-BD" sz="4000" b="1" dirty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ভারত</a:t>
            </a:r>
            <a:endParaRPr lang="en-US" sz="4000" b="1" dirty="0">
              <a:ln>
                <a:solidFill>
                  <a:srgbClr val="00B050"/>
                </a:solidFill>
              </a:ln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67611" y="2590800"/>
            <a:ext cx="17636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bn-BD" sz="4000" b="1" dirty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বাংলাদেশ</a:t>
            </a:r>
            <a:endParaRPr lang="en-US" sz="4000" b="1" dirty="0">
              <a:solidFill>
                <a:srgbClr val="0070C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89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304800"/>
            <a:ext cx="6838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824669"/>
            <a:ext cx="3373128" cy="24519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24669"/>
            <a:ext cx="3355420" cy="2454233"/>
          </a:xfrm>
          <a:prstGeom prst="rect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97" y="3688621"/>
            <a:ext cx="2933637" cy="26720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21" name="TextBox 20"/>
          <p:cNvSpPr txBox="1"/>
          <p:nvPr/>
        </p:nvSpPr>
        <p:spPr>
          <a:xfrm>
            <a:off x="704171" y="330003"/>
            <a:ext cx="7258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এসো আমরা নিচের চিত্রগুলি দেখি</a:t>
            </a:r>
            <a:endParaRPr lang="en-US" sz="2400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108" y="3688620"/>
            <a:ext cx="3507820" cy="267207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977806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362200"/>
            <a:ext cx="5715000" cy="1295400"/>
          </a:xfrm>
          <a:ln w="76200" cmpd="thickThin">
            <a:solidFill>
              <a:srgbClr val="00B05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60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রাষ্ট্র হি</a:t>
            </a:r>
            <a:r>
              <a:rPr lang="en-US" sz="6000" dirty="0" err="1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সে</a:t>
            </a:r>
            <a:r>
              <a:rPr lang="bn-BD" sz="60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বে </a:t>
            </a:r>
            <a:r>
              <a:rPr lang="bn-BD" sz="6000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বাংলাদেশ</a:t>
            </a:r>
            <a:endParaRPr lang="en-US" sz="6000" dirty="0">
              <a:ln w="18415" cmpd="sng">
                <a:solidFill>
                  <a:srgbClr val="C00000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29798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950" y="304800"/>
            <a:ext cx="6861994" cy="533400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bn-BD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শিখনফল</a:t>
            </a:r>
            <a:endParaRPr lang="bn-BD" sz="4800" b="1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851" y="2133600"/>
            <a:ext cx="8467233" cy="4240792"/>
          </a:xfrm>
        </p:spPr>
        <p:txBody>
          <a:bodyPr/>
          <a:lstStyle/>
          <a:p>
            <a:pPr marL="0" lvl="0" indent="0">
              <a:buNone/>
            </a:pPr>
            <a:r>
              <a:rPr lang="bn-BD" sz="3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      </a:t>
            </a:r>
            <a:endParaRPr lang="bn-BD" dirty="0" smtClean="0"/>
          </a:p>
          <a:p>
            <a:pPr>
              <a:buBlip>
                <a:blip r:embed="rId3"/>
              </a:buBlip>
            </a:pPr>
            <a:r>
              <a:rPr lang="en-US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বাংলাদেশ কীভাবে  স্বাধীন ও সার্বভৌম রাষ্ট্র হিসাবে সৃষ্টি হয় তা বর্ণনা করতে পারবে</a:t>
            </a:r>
            <a:r>
              <a:rPr lang="en-US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;</a:t>
            </a:r>
            <a:endParaRPr lang="bn-BD" b="1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indent="0">
              <a:buNone/>
            </a:pPr>
            <a:r>
              <a:rPr lang="bn-BD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bn-BD" b="1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>
              <a:buBlip>
                <a:blip r:embed="rId3"/>
              </a:buBlip>
            </a:pPr>
            <a:r>
              <a:rPr lang="bn-BD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বাংলাদেশ একটি আদর্শ রাষ্ট্র হিসাবে আত্মপ্রকাশ করার জন্য কি কি উপাদান দরকার তা ব্যাখা করতে পারবে।</a:t>
            </a:r>
            <a:endParaRPr lang="bn-BD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4800" y="1295400"/>
            <a:ext cx="6861994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ct val="20000"/>
              </a:spcBef>
            </a:pPr>
            <a:r>
              <a:rPr lang="bn-BD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4800" b="1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4800" b="1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শেষে</a:t>
            </a:r>
            <a:r>
              <a:rPr lang="en-US" sz="4800" b="1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sz="4800" b="1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...</a:t>
            </a:r>
            <a:endParaRPr lang="bn-BD" sz="4800" b="1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64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38200"/>
            <a:ext cx="6248400" cy="4267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5194738"/>
            <a:ext cx="838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4"/>
              </a:buBlip>
            </a:pPr>
            <a:r>
              <a:rPr lang="bn-BD" dirty="0" smtClean="0"/>
              <a:t> </a:t>
            </a:r>
            <a:r>
              <a:rPr lang="bn-BD" sz="28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১৯৭১ সালে ৭ই মার্চ বঙ্গবন্ধু</a:t>
            </a:r>
            <a:r>
              <a:rPr lang="en-US" sz="28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bn-BD" sz="28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নির্দেশনা মূলক বক্তব্যের মধ্যে দিয়ে  মুক্তিযুদ্ধ  শুরু হয়।</a:t>
            </a:r>
            <a:endParaRPr lang="en-US" sz="2800" b="1" dirty="0">
              <a:ln>
                <a:solidFill>
                  <a:srgbClr val="0070C0"/>
                </a:solidFill>
              </a:ln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3770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2228</TotalTime>
  <Words>1030</Words>
  <Application>Microsoft Office PowerPoint</Application>
  <PresentationFormat>On-screen Show (4:3)</PresentationFormat>
  <Paragraphs>160</Paragraphs>
  <Slides>31</Slides>
  <Notes>17</Notes>
  <HiddenSlides>1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Vrinda</vt:lpstr>
      <vt:lpstr>Calibri</vt:lpstr>
      <vt:lpstr>Wingdings</vt:lpstr>
      <vt:lpstr>Times New Roman</vt:lpstr>
      <vt:lpstr>NikoshBAN</vt:lpstr>
      <vt:lpstr>Arial</vt:lpstr>
      <vt:lpstr>Office Theme</vt:lpstr>
      <vt:lpstr>1_Office Theme</vt:lpstr>
      <vt:lpstr>Packager Shell Object</vt:lpstr>
      <vt:lpstr>Bitmap Image</vt:lpstr>
      <vt:lpstr>PowerPoint Presentation</vt:lpstr>
      <vt:lpstr>PowerPoint Presentation</vt:lpstr>
      <vt:lpstr>পরিচিতি </vt:lpstr>
      <vt:lpstr>এসো আমরা ভিডিওটি দেখি-</vt:lpstr>
      <vt:lpstr>PowerPoint Presentation</vt:lpstr>
      <vt:lpstr>PowerPoint Presentation</vt:lpstr>
      <vt:lpstr>PowerPoint Presentation</vt:lpstr>
      <vt:lpstr> শিখনফল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জনসমষ্টি </vt:lpstr>
      <vt:lpstr>PowerPoint Presentation</vt:lpstr>
      <vt:lpstr>PowerPoint Presentation</vt:lpstr>
      <vt:lpstr>নির্দিষ্ট ভূখন্ড </vt:lpstr>
      <vt:lpstr>আরও রয়েছে  বাংলাদেশের অসংখ্য -</vt:lpstr>
      <vt:lpstr>জোড়ায় কাজ</vt:lpstr>
      <vt:lpstr>সরকার </vt:lpstr>
      <vt:lpstr>সরকার </vt:lpstr>
      <vt:lpstr>সার্বভৌমত্ব  </vt:lpstr>
      <vt:lpstr>সার্বভৌমত্ব </vt:lpstr>
      <vt:lpstr>সার্বভৌমত্ব </vt:lpstr>
      <vt:lpstr>দলীয় কাজ</vt:lpstr>
      <vt:lpstr>মূল্যায়ন</vt:lpstr>
      <vt:lpstr>PowerPoint Presentation</vt:lpstr>
      <vt:lpstr>বাড়ির কাজ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TSS</dc:creator>
  <cp:lastModifiedBy>Hp</cp:lastModifiedBy>
  <cp:revision>448</cp:revision>
  <dcterms:created xsi:type="dcterms:W3CDTF">2006-08-16T00:00:00Z</dcterms:created>
  <dcterms:modified xsi:type="dcterms:W3CDTF">2016-08-09T17:03:53Z</dcterms:modified>
</cp:coreProperties>
</file>